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70" r:id="rId14"/>
    <p:sldId id="273" r:id="rId15"/>
    <p:sldId id="278" r:id="rId16"/>
    <p:sldId id="279" r:id="rId17"/>
    <p:sldId id="280" r:id="rId18"/>
    <p:sldId id="282" r:id="rId19"/>
    <p:sldId id="283" r:id="rId20"/>
    <p:sldId id="284" r:id="rId21"/>
    <p:sldId id="285" r:id="rId22"/>
    <p:sldId id="286" r:id="rId23"/>
    <p:sldId id="288" r:id="rId24"/>
    <p:sldId id="28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84750-3B36-4A20-B2AE-EC4E53A62273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5CB4A-9C59-44B7-9054-1BA6252E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9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39FFB2F5-BD70-45FA-8B5A-43BC32C229E5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965575" y="8820150"/>
            <a:ext cx="3030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AA0077E5-5257-4B25-B3C7-26242A552327}" type="slidenum">
              <a:rPr lang="en-GB" altLang="en-US" sz="1200" b="1" i="1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fld id="{D8380600-67AA-4778-9505-0E6C0FDC6887}" type="slidenum">
              <a:rPr lang="en-GB" altLang="en-US" sz="1200" b="1" i="1">
                <a:solidFill>
                  <a:srgbClr val="000000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</a:pPr>
              <a:t>1</a:t>
            </a:fld>
            <a:endParaRPr lang="en-GB" altLang="en-US" sz="1200" b="1" i="1">
              <a:solidFill>
                <a:srgbClr val="000000"/>
              </a:solidFill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177925" y="695325"/>
            <a:ext cx="4641850" cy="34813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28678" name="Text Box 4"/>
          <p:cNvSpPr>
            <a:spLocks noGrp="1" noChangeArrowheads="1"/>
          </p:cNvSpPr>
          <p:nvPr>
            <p:ph type="body"/>
          </p:nvPr>
        </p:nvSpPr>
        <p:spPr>
          <a:xfrm>
            <a:off x="933450" y="4410075"/>
            <a:ext cx="5129213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4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CB4A-9C59-44B7-9054-1BA6252E19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/>
              <a:t>Vectors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39" tIns="44070" rIns="88139" bIns="4407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9E29135B-0ACB-4809-8679-622E09DF5E24}" type="datetime8">
              <a:rPr lang="en-US" altLang="en-US"/>
              <a:pPr/>
              <a:t>11/2/2015 2:33 PM</a:t>
            </a:fld>
            <a:endParaRPr lang="en-US" altLang="en-US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fld id="{BA72E1F7-C642-4767-B16E-2E237F782DC3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6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25E00B7-C843-4805-ACEB-B4DD7848F55D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CC9B-7B30-4355-9CBA-CCB3EA60D4CE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1182-EEE3-4B92-85F2-D3D2A2A9B4EF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A350-7DAC-43E8-8F64-686DFAA8A62A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8C5B-B2DE-4112-A044-8CA9AADD7931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C6AB-9017-412C-B36A-F2611538F2DF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A4E49-E19D-4913-A605-F4CE064F4AB5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6DF1-D6AE-4918-B50F-E0214D8639D0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3A003-B2D6-4DA4-8CC3-FFCED92F6C46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048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72E932-3DAC-4B44-84B7-4CA333C28F28}" type="datetime8">
              <a:rPr lang="en-US" altLang="en-US" smtClean="0"/>
              <a:t>11/2/2015 2:33 PM</a:t>
            </a:fld>
            <a:endParaRPr lang="en-US" alt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3426-548F-457E-8C96-A5425AC07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5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B4CF-0C4E-4271-94A8-0CC8C7D8CC75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C0301-09E9-44B7-9C15-20D37D72C05F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0FD5-3915-4596-B3C0-6C7CC9C3637B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C2A7-F9C3-4C4D-B540-2E60E76756C3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6468C-FF0E-43A8-A90C-CF7300D9ED83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ACCA-BE6E-4908-ADF0-57384F4480E1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ACF5-3319-490C-BB49-C265D2552624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D21D-B1BD-40E7-83DD-63D660339E71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A82D0-049D-42C4-AB80-E625F7C671DE}" type="datetime8">
              <a:rPr lang="en-US" smtClean="0"/>
              <a:t>11/2/2015 2:33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27653" name="Group 6"/>
          <p:cNvGrpSpPr>
            <a:grpSpLocks/>
          </p:cNvGrpSpPr>
          <p:nvPr/>
        </p:nvGrpSpPr>
        <p:grpSpPr bwMode="auto">
          <a:xfrm>
            <a:off x="2789663" y="5257800"/>
            <a:ext cx="2895600" cy="990600"/>
            <a:chOff x="1728" y="2544"/>
            <a:chExt cx="1392" cy="720"/>
          </a:xfrm>
        </p:grpSpPr>
        <p:sp>
          <p:nvSpPr>
            <p:cNvPr id="27660" name="Line 7"/>
            <p:cNvSpPr>
              <a:spLocks noChangeShapeType="1"/>
            </p:cNvSpPr>
            <p:nvPr/>
          </p:nvSpPr>
          <p:spPr bwMode="auto">
            <a:xfrm flipV="1">
              <a:off x="1728" y="2736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1" name="Line 8"/>
            <p:cNvSpPr>
              <a:spLocks noChangeShapeType="1"/>
            </p:cNvSpPr>
            <p:nvPr/>
          </p:nvSpPr>
          <p:spPr bwMode="auto">
            <a:xfrm flipV="1">
              <a:off x="1728" y="3072"/>
              <a:ext cx="1200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2" name="Line 9"/>
            <p:cNvSpPr>
              <a:spLocks noChangeShapeType="1"/>
            </p:cNvSpPr>
            <p:nvPr/>
          </p:nvSpPr>
          <p:spPr bwMode="auto">
            <a:xfrm flipV="1">
              <a:off x="2928" y="2544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3" name="Line 10"/>
            <p:cNvSpPr>
              <a:spLocks noChangeShapeType="1"/>
            </p:cNvSpPr>
            <p:nvPr/>
          </p:nvSpPr>
          <p:spPr bwMode="auto">
            <a:xfrm flipV="1">
              <a:off x="1920" y="2544"/>
              <a:ext cx="1200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4" name="Line 11"/>
            <p:cNvSpPr>
              <a:spLocks noChangeShapeType="1"/>
            </p:cNvSpPr>
            <p:nvPr/>
          </p:nvSpPr>
          <p:spPr bwMode="auto">
            <a:xfrm flipV="1">
              <a:off x="1728" y="2544"/>
              <a:ext cx="1392" cy="7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654" name="Group 17"/>
          <p:cNvGrpSpPr>
            <a:grpSpLocks/>
          </p:cNvGrpSpPr>
          <p:nvPr/>
        </p:nvGrpSpPr>
        <p:grpSpPr bwMode="auto">
          <a:xfrm>
            <a:off x="7620000" y="990600"/>
            <a:ext cx="2743200" cy="685800"/>
            <a:chOff x="1344" y="2352"/>
            <a:chExt cx="3435" cy="668"/>
          </a:xfrm>
        </p:grpSpPr>
        <p:sp>
          <p:nvSpPr>
            <p:cNvPr id="27655" name="Line 12"/>
            <p:cNvSpPr>
              <a:spLocks noChangeShapeType="1"/>
            </p:cNvSpPr>
            <p:nvPr/>
          </p:nvSpPr>
          <p:spPr bwMode="auto">
            <a:xfrm>
              <a:off x="1707" y="2686"/>
              <a:ext cx="27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765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52"/>
              <a:ext cx="549" cy="66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765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2364"/>
              <a:ext cx="549" cy="643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765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9" y="2440"/>
              <a:ext cx="550" cy="491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765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2420"/>
              <a:ext cx="549" cy="531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6.</a:t>
            </a:r>
            <a:br>
              <a:rPr lang="en-US" dirty="0" smtClean="0"/>
            </a:br>
            <a:r>
              <a:rPr lang="en-US" dirty="0" smtClean="0"/>
              <a:t>Vectors, Lists, and Sequences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Acknowledgement: These slides are adapted from slides provided with Data Structures and Algorithms in C++, Goodrich, </a:t>
            </a:r>
            <a:r>
              <a:rPr lang="en-US" dirty="0" err="1"/>
              <a:t>Tamassia</a:t>
            </a:r>
            <a:r>
              <a:rPr lang="en-US" dirty="0"/>
              <a:t> and Mount (Wiley 2004) and slides from Nancy M. </a:t>
            </a:r>
            <a:r>
              <a:rPr lang="en-US" dirty="0" smtClean="0"/>
              <a:t>Amato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1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altLang="en-US" dirty="0" smtClean="0"/>
                  <a:t>Deque</a:t>
                </a: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>
                        <a:latin typeface="Cambria Math" panose="02040503050406030204" pitchFamily="18" charset="0"/>
                      </a:rPr>
                      <m:t>front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back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eraseFront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eraseBack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89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50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altLang="en-US" dirty="0" smtClean="0"/>
                  <a:t>Realization using Vector Functions</a:t>
                </a:r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()−1</m:t>
                        </m:r>
                      </m:e>
                    </m:d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(),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erase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altLang="en-US" dirty="0" smtClean="0"/>
              </a:p>
              <a:p>
                <a:pPr marL="342900" lvl="1" indent="-34290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𝑠𝑖𝑧𝑒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()−1</m:t>
                        </m:r>
                      </m:e>
                    </m:d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252" t="-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5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Vector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148941"/>
                  </p:ext>
                </p:extLst>
              </p:nvPr>
            </p:nvGraphicFramePr>
            <p:xfrm>
              <a:off x="2326830" y="2086596"/>
              <a:ext cx="7535164" cy="3046489"/>
            </p:xfrm>
            <a:graphic>
              <a:graphicData uri="http://schemas.openxmlformats.org/drawingml/2006/table">
                <a:tbl>
                  <a:tblPr/>
                  <a:tblGrid>
                    <a:gridCol w="2699004"/>
                    <a:gridCol w="3014980"/>
                    <a:gridCol w="1821180"/>
                  </a:tblGrid>
                  <a:tr h="66841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 or Expandable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 or 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𝑖𝑛𝑠𝑒𝑟𝑡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, 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𝑒𝑟𝑎𝑠𝑒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Best Case (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=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)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Worst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Average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𝑎𝑡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𝑠𝑒𝑡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, 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95000"/>
                          </a:schemeClr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𝑠𝑖𝑧𝑒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𝑒𝑚𝑝𝑡𝑦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148941"/>
                  </p:ext>
                </p:extLst>
              </p:nvPr>
            </p:nvGraphicFramePr>
            <p:xfrm>
              <a:off x="2326830" y="2086596"/>
              <a:ext cx="7535164" cy="3046489"/>
            </p:xfrm>
            <a:graphic>
              <a:graphicData uri="http://schemas.openxmlformats.org/drawingml/2006/table">
                <a:tbl>
                  <a:tblPr/>
                  <a:tblGrid>
                    <a:gridCol w="2699004"/>
                    <a:gridCol w="3014980"/>
                    <a:gridCol w="1821180"/>
                  </a:tblGrid>
                  <a:tr h="668414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Array 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Fixed-Size or Expandable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 or </a:t>
                          </a:r>
                          <a:b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</a:b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Doubly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6" t="-74194" r="-180135" b="-15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9697" t="-74194" r="-61212" b="-15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4047" t="-74194" r="-1338" b="-153548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6" t="-228814" r="-180135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9697" t="-228814" r="-61212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4047" t="-228814" r="-1338" b="-101695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6" t="-328814" r="-180135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9697" t="-328814" r="-6121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14047" t="-328814" r="-1338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38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Iterators and 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000" dirty="0" smtClean="0"/>
                  <a:t>An iterator abstracts the process of scanning through a collection of elements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000" dirty="0" smtClean="0"/>
                  <a:t>Can be implemented on most data structures in this course, e.g., vector and list</a:t>
                </a:r>
                <a:endParaRPr lang="en-US" altLang="en-US" sz="2000" dirty="0"/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000" dirty="0"/>
                  <a:t>Methods of the </a:t>
                </a:r>
                <a:r>
                  <a:rPr lang="en-US" altLang="en-US" sz="2000" dirty="0" smtClean="0"/>
                  <a:t>Iterator </a:t>
                </a:r>
                <a:r>
                  <a:rPr lang="en-US" altLang="en-US" sz="2000" dirty="0"/>
                  <a:t>ADT:</a:t>
                </a:r>
                <a:endParaRPr lang="en-US" altLang="en-US" sz="2000" dirty="0">
                  <a:solidFill>
                    <a:schemeClr val="tx2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hasNext</m:t>
                    </m:r>
                    <m:r>
                      <a:rPr lang="en-US" altLang="en-US" sz="1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 smtClean="0"/>
                  <a:t>– returns whether another element follows</a:t>
                </a:r>
                <a:endParaRPr lang="en-US" altLang="en-US" sz="1800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next</m:t>
                    </m:r>
                    <m:r>
                      <a:rPr lang="en-US" alt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600" dirty="0" smtClean="0"/>
                  <a:t>– returns iterator for next element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elem</m:t>
                    </m:r>
                    <m:r>
                      <a:rPr lang="en-US" alt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1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1800" dirty="0" smtClean="0"/>
                  <a:t>– return element at position, also known as dereference in </a:t>
                </a:r>
                <a:r>
                  <a:rPr lang="en-US" altLang="en-US" sz="1800" dirty="0"/>
                  <a:t>C</a:t>
                </a:r>
                <a:r>
                  <a:rPr lang="en-US" altLang="en-US" sz="1800" dirty="0" smtClean="0"/>
                  <a:t>++ (* operator)</a:t>
                </a:r>
              </a:p>
              <a:p>
                <a:r>
                  <a:rPr lang="en-US" altLang="en-US" sz="2200" dirty="0" smtClean="0"/>
                  <a:t>Iterators handle many operations in a uniform way</a:t>
                </a:r>
              </a:p>
              <a:p>
                <a:pPr lvl="1"/>
                <a:r>
                  <a:rPr lang="en-US" altLang="en-US" sz="1800" dirty="0" smtClean="0"/>
                  <a:t>Example – insert for list and vector take iterators so the functions are called the same way</a:t>
                </a:r>
              </a:p>
              <a:p>
                <a:pPr lvl="1"/>
                <a:r>
                  <a:rPr lang="en-US" altLang="en-US" sz="1800" dirty="0" smtClean="0"/>
                  <a:t>Traversal of data structure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latin typeface="Cambria Math" panose="02040503050406030204" pitchFamily="18" charset="0"/>
                      </a:rPr>
                      <m:t>begin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() </m:t>
                    </m:r>
                  </m:oMath>
                </a14:m>
                <a:r>
                  <a:rPr lang="en-US" altLang="en-US" sz="1800" dirty="0" smtClean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1800" i="0" dirty="0" smtClean="0"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3994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2" t="-1893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Line 2"/>
          <p:cNvSpPr>
            <a:spLocks noChangeShapeType="1"/>
          </p:cNvSpPr>
          <p:nvPr/>
        </p:nvSpPr>
        <p:spPr bwMode="auto">
          <a:xfrm>
            <a:off x="6170610" y="2779712"/>
            <a:ext cx="441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Lists and Sequences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dirty="0" smtClean="0"/>
              <a:t>Iterators (</a:t>
            </a:r>
            <a:r>
              <a:rPr lang="en-US" altLang="en-US" dirty="0" smtClean="0">
                <a:cs typeface="Tahoma" panose="020B0604030504040204" pitchFamily="34" charset="0"/>
              </a:rPr>
              <a:t>Ch. 6.2.1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List ADT </a:t>
            </a:r>
            <a:r>
              <a:rPr lang="en-US" altLang="en-US" dirty="0" smtClean="0"/>
              <a:t>(</a:t>
            </a:r>
            <a:r>
              <a:rPr lang="en-US" altLang="en-US" dirty="0" smtClean="0">
                <a:cs typeface="Tahoma" panose="020B0604030504040204" pitchFamily="34" charset="0"/>
              </a:rPr>
              <a:t>Ch. 6.2.2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Doubly linked list </a:t>
            </a:r>
            <a:r>
              <a:rPr lang="en-US" altLang="en-US" dirty="0" smtClean="0"/>
              <a:t>(</a:t>
            </a:r>
            <a:r>
              <a:rPr lang="en-US" altLang="en-US" dirty="0" smtClean="0">
                <a:cs typeface="Tahoma" panose="020B0604030504040204" pitchFamily="34" charset="0"/>
              </a:rPr>
              <a:t>Ch. 6.2.3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Sequence ADT </a:t>
            </a:r>
            <a:r>
              <a:rPr lang="en-US" altLang="en-US" dirty="0" smtClean="0"/>
              <a:t>(</a:t>
            </a:r>
            <a:r>
              <a:rPr lang="en-US" altLang="en-US" dirty="0" smtClean="0">
                <a:cs typeface="Tahoma" panose="020B0604030504040204" pitchFamily="34" charset="0"/>
              </a:rPr>
              <a:t>Ch. 6.3.1</a:t>
            </a:r>
            <a:r>
              <a:rPr lang="en-US" altLang="en-US" dirty="0"/>
              <a:t>)</a:t>
            </a:r>
          </a:p>
          <a:p>
            <a:pPr>
              <a:buClr>
                <a:schemeClr val="tx1"/>
              </a:buClr>
            </a:pPr>
            <a:r>
              <a:rPr lang="en-US" altLang="en-US" dirty="0"/>
              <a:t>Implementations of the sequence ADT </a:t>
            </a:r>
            <a:r>
              <a:rPr lang="en-US" altLang="en-US" dirty="0" smtClean="0"/>
              <a:t>(</a:t>
            </a:r>
            <a:r>
              <a:rPr lang="en-US" altLang="en-US" dirty="0" smtClean="0">
                <a:cs typeface="Tahoma" panose="020B0604030504040204" pitchFamily="34" charset="0"/>
              </a:rPr>
              <a:t>Ch. 6.3.2-3</a:t>
            </a:r>
            <a:r>
              <a:rPr lang="en-US" altLang="en-US" dirty="0"/>
              <a:t>)</a:t>
            </a:r>
          </a:p>
        </p:txBody>
      </p:sp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47" y="2249487"/>
            <a:ext cx="871538" cy="106045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30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6" y="2268538"/>
            <a:ext cx="871537" cy="10207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30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6" y="2389188"/>
            <a:ext cx="873125" cy="7794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30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1" y="2357438"/>
            <a:ext cx="871537" cy="842963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5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List ADT</a:t>
            </a:r>
            <a:endParaRPr lang="en-US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9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The 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List</a:t>
                </a:r>
                <a:r>
                  <a:rPr lang="en-US" altLang="en-US" dirty="0"/>
                  <a:t> ADT models a sequence of </a:t>
                </a:r>
                <a:r>
                  <a:rPr lang="en-US" altLang="en-US" b="1" dirty="0"/>
                  <a:t>positions</a:t>
                </a:r>
                <a:r>
                  <a:rPr lang="en-US" altLang="en-US" dirty="0"/>
                  <a:t> storing arbitrary objects</a:t>
                </a:r>
              </a:p>
              <a:p>
                <a:pPr lvl="1" eaLnBrk="1" hangingPunct="1">
                  <a:buClr>
                    <a:schemeClr val="tx1"/>
                  </a:buClr>
                </a:pPr>
                <a:r>
                  <a:rPr lang="en-US" altLang="en-US" dirty="0"/>
                  <a:t>establishes a before/after relation between positions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/>
                  <a:t>It allows for insertion and removal in the “middle” </a:t>
                </a: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Generic </a:t>
                </a:r>
                <a:r>
                  <a:rPr lang="en-US" altLang="en-US" dirty="0"/>
                  <a:t>methods: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 smtClean="0"/>
                  <a:t>and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109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2500" t="-2926" r="-2250" b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110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Accessor</a:t>
                </a:r>
                <a:r>
                  <a:rPr lang="en-US" altLang="en-US" dirty="0"/>
                  <a:t> methods: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begin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() </a:t>
                </a:r>
                <a:r>
                  <a:rPr lang="en-US" altLang="en-US" dirty="0" smtClean="0"/>
                  <a:t>and</a:t>
                </a:r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end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dirty="0" smtClean="0"/>
                  <a:t>Update </a:t>
                </a:r>
                <a:r>
                  <a:rPr lang="en-US" altLang="en-US" dirty="0"/>
                  <a:t>methods: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– Note insert will insert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before iterator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eraseFront</m:t>
                    </m:r>
                    <m:r>
                      <a:rPr lang="en-US" alt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eraseBack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110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l="-2628" t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8231188" y="152401"/>
          <a:ext cx="1979612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Clip" r:id="rId5" imgW="1522800" imgH="1391400" progId="MS_ClipArt_Gallery.2">
                  <p:embed/>
                </p:oleObj>
              </mc:Choice>
              <mc:Fallback>
                <p:oleObj name="Clip" r:id="rId5" imgW="1522800" imgH="1391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1188" y="152401"/>
                        <a:ext cx="1979612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6957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ChangeArrowheads="1"/>
          </p:cNvSpPr>
          <p:nvPr/>
        </p:nvSpPr>
        <p:spPr bwMode="auto">
          <a:xfrm>
            <a:off x="6324600" y="4038600"/>
            <a:ext cx="1752600" cy="990600"/>
          </a:xfrm>
          <a:prstGeom prst="roundRect">
            <a:avLst>
              <a:gd name="adj" fmla="val 30130"/>
            </a:avLst>
          </a:prstGeom>
          <a:solidFill>
            <a:schemeClr val="accent1">
              <a:lumMod val="50000"/>
            </a:schemeClr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30" name="Rectangle 3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insert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522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2" name="Rectangle 5"/>
          <p:cNvSpPr>
            <a:spLocks noChangeArrowheads="1"/>
          </p:cNvSpPr>
          <p:nvPr/>
        </p:nvSpPr>
        <p:spPr bwMode="auto">
          <a:xfrm>
            <a:off x="3657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3" name="Rectangle 6"/>
          <p:cNvSpPr>
            <a:spLocks noChangeArrowheads="1"/>
          </p:cNvSpPr>
          <p:nvPr/>
        </p:nvSpPr>
        <p:spPr bwMode="auto">
          <a:xfrm>
            <a:off x="3962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4" name="Rectangle 7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5" name="Freeform 8"/>
          <p:cNvSpPr>
            <a:spLocks/>
          </p:cNvSpPr>
          <p:nvPr/>
        </p:nvSpPr>
        <p:spPr bwMode="auto">
          <a:xfrm>
            <a:off x="4419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7" name="Rectangle 10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8" name="Rectangle 11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39" name="Freeform 12"/>
          <p:cNvSpPr>
            <a:spLocks/>
          </p:cNvSpPr>
          <p:nvPr/>
        </p:nvSpPr>
        <p:spPr bwMode="auto">
          <a:xfrm>
            <a:off x="5943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0" name="Rectangle 13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1" name="Rectangle 14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2" name="Rectangle 15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3" name="Freeform 16"/>
          <p:cNvSpPr>
            <a:spLocks/>
          </p:cNvSpPr>
          <p:nvPr/>
        </p:nvSpPr>
        <p:spPr bwMode="auto">
          <a:xfrm>
            <a:off x="7467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4" name="Rectangle 17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5" name="Rectangle 18"/>
          <p:cNvSpPr>
            <a:spLocks noChangeArrowheads="1"/>
          </p:cNvSpPr>
          <p:nvPr/>
        </p:nvSpPr>
        <p:spPr bwMode="auto">
          <a:xfrm>
            <a:off x="8534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6" name="Rectangle 19"/>
          <p:cNvSpPr>
            <a:spLocks noChangeArrowheads="1"/>
          </p:cNvSpPr>
          <p:nvPr/>
        </p:nvSpPr>
        <p:spPr bwMode="auto">
          <a:xfrm>
            <a:off x="8839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7" name="Freeform 20"/>
          <p:cNvSpPr>
            <a:spLocks/>
          </p:cNvSpPr>
          <p:nvPr/>
        </p:nvSpPr>
        <p:spPr bwMode="auto">
          <a:xfrm rot="10800000">
            <a:off x="4572000" y="56530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8" name="Freeform 21"/>
          <p:cNvSpPr>
            <a:spLocks/>
          </p:cNvSpPr>
          <p:nvPr/>
        </p:nvSpPr>
        <p:spPr bwMode="auto">
          <a:xfrm rot="10800000">
            <a:off x="6096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49" name="Freeform 22"/>
          <p:cNvSpPr>
            <a:spLocks/>
          </p:cNvSpPr>
          <p:nvPr/>
        </p:nvSpPr>
        <p:spPr bwMode="auto">
          <a:xfrm rot="10800000">
            <a:off x="7620000" y="56530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0" name="Freeform 23"/>
          <p:cNvSpPr>
            <a:spLocks/>
          </p:cNvSpPr>
          <p:nvPr/>
        </p:nvSpPr>
        <p:spPr bwMode="auto">
          <a:xfrm>
            <a:off x="4041776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1" name="Freeform 24"/>
          <p:cNvSpPr>
            <a:spLocks/>
          </p:cNvSpPr>
          <p:nvPr/>
        </p:nvSpPr>
        <p:spPr bwMode="auto">
          <a:xfrm>
            <a:off x="5562601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2" name="Freeform 25"/>
          <p:cNvSpPr>
            <a:spLocks/>
          </p:cNvSpPr>
          <p:nvPr/>
        </p:nvSpPr>
        <p:spPr bwMode="auto">
          <a:xfrm>
            <a:off x="7083426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3" name="Freeform 26"/>
          <p:cNvSpPr>
            <a:spLocks/>
          </p:cNvSpPr>
          <p:nvPr/>
        </p:nvSpPr>
        <p:spPr bwMode="auto">
          <a:xfrm>
            <a:off x="8604251" y="56388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4" name="Rectangle 27"/>
          <p:cNvSpPr>
            <a:spLocks noChangeArrowheads="1"/>
          </p:cNvSpPr>
          <p:nvPr/>
        </p:nvSpPr>
        <p:spPr bwMode="auto">
          <a:xfrm>
            <a:off x="9753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5" name="Rectangle 28"/>
          <p:cNvSpPr>
            <a:spLocks noChangeArrowheads="1"/>
          </p:cNvSpPr>
          <p:nvPr/>
        </p:nvSpPr>
        <p:spPr bwMode="auto">
          <a:xfrm>
            <a:off x="2743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6" name="Freeform 29"/>
          <p:cNvSpPr>
            <a:spLocks/>
          </p:cNvSpPr>
          <p:nvPr/>
        </p:nvSpPr>
        <p:spPr bwMode="auto">
          <a:xfrm>
            <a:off x="8991600" y="5486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7" name="Freeform 30"/>
          <p:cNvSpPr>
            <a:spLocks/>
          </p:cNvSpPr>
          <p:nvPr/>
        </p:nvSpPr>
        <p:spPr bwMode="auto">
          <a:xfrm rot="10800000">
            <a:off x="9144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8" name="Freeform 31"/>
          <p:cNvSpPr>
            <a:spLocks/>
          </p:cNvSpPr>
          <p:nvPr/>
        </p:nvSpPr>
        <p:spPr bwMode="auto">
          <a:xfrm>
            <a:off x="2895600" y="5486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59" name="Freeform 32"/>
          <p:cNvSpPr>
            <a:spLocks/>
          </p:cNvSpPr>
          <p:nvPr/>
        </p:nvSpPr>
        <p:spPr bwMode="auto">
          <a:xfrm rot="10800000">
            <a:off x="3048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0" name="Text Box 33"/>
          <p:cNvSpPr txBox="1">
            <a:spLocks noChangeArrowheads="1"/>
          </p:cNvSpPr>
          <p:nvPr/>
        </p:nvSpPr>
        <p:spPr bwMode="auto">
          <a:xfrm>
            <a:off x="4191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261" name="Text Box 34"/>
          <p:cNvSpPr txBox="1">
            <a:spLocks noChangeArrowheads="1"/>
          </p:cNvSpPr>
          <p:nvPr/>
        </p:nvSpPr>
        <p:spPr bwMode="auto">
          <a:xfrm>
            <a:off x="5715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262" name="Text Box 35"/>
          <p:cNvSpPr txBox="1">
            <a:spLocks noChangeArrowheads="1"/>
          </p:cNvSpPr>
          <p:nvPr/>
        </p:nvSpPr>
        <p:spPr bwMode="auto">
          <a:xfrm>
            <a:off x="7239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52263" name="Text Box 36"/>
          <p:cNvSpPr txBox="1">
            <a:spLocks noChangeArrowheads="1"/>
          </p:cNvSpPr>
          <p:nvPr/>
        </p:nvSpPr>
        <p:spPr bwMode="auto">
          <a:xfrm>
            <a:off x="8763001" y="5867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264" name="Rectangle 37"/>
          <p:cNvSpPr>
            <a:spLocks noChangeArrowheads="1"/>
          </p:cNvSpPr>
          <p:nvPr/>
        </p:nvSpPr>
        <p:spPr bwMode="auto">
          <a:xfrm>
            <a:off x="3657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5" name="Rectangle 38"/>
          <p:cNvSpPr>
            <a:spLocks noChangeArrowheads="1"/>
          </p:cNvSpPr>
          <p:nvPr/>
        </p:nvSpPr>
        <p:spPr bwMode="auto">
          <a:xfrm>
            <a:off x="3962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6" name="Rectangle 39"/>
          <p:cNvSpPr>
            <a:spLocks noChangeArrowheads="1"/>
          </p:cNvSpPr>
          <p:nvPr/>
        </p:nvSpPr>
        <p:spPr bwMode="auto">
          <a:xfrm>
            <a:off x="4267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7" name="Freeform 40"/>
          <p:cNvSpPr>
            <a:spLocks/>
          </p:cNvSpPr>
          <p:nvPr/>
        </p:nvSpPr>
        <p:spPr bwMode="auto">
          <a:xfrm>
            <a:off x="4419600" y="2300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8" name="Rectangle 41"/>
          <p:cNvSpPr>
            <a:spLocks noChangeArrowheads="1"/>
          </p:cNvSpPr>
          <p:nvPr/>
        </p:nvSpPr>
        <p:spPr bwMode="auto">
          <a:xfrm>
            <a:off x="5181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69" name="Rectangle 42"/>
          <p:cNvSpPr>
            <a:spLocks noChangeArrowheads="1"/>
          </p:cNvSpPr>
          <p:nvPr/>
        </p:nvSpPr>
        <p:spPr bwMode="auto">
          <a:xfrm>
            <a:off x="5486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0" name="Rectangle 43"/>
          <p:cNvSpPr>
            <a:spLocks noChangeArrowheads="1"/>
          </p:cNvSpPr>
          <p:nvPr/>
        </p:nvSpPr>
        <p:spPr bwMode="auto">
          <a:xfrm>
            <a:off x="5791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1" name="Freeform 44"/>
          <p:cNvSpPr>
            <a:spLocks/>
          </p:cNvSpPr>
          <p:nvPr/>
        </p:nvSpPr>
        <p:spPr bwMode="auto">
          <a:xfrm>
            <a:off x="5943600" y="2300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2272" name="Group 45"/>
          <p:cNvGrpSpPr>
            <a:grpSpLocks/>
          </p:cNvGrpSpPr>
          <p:nvPr/>
        </p:nvGrpSpPr>
        <p:grpSpPr bwMode="auto">
          <a:xfrm>
            <a:off x="6705600" y="2286000"/>
            <a:ext cx="914400" cy="304800"/>
            <a:chOff x="4224" y="1728"/>
            <a:chExt cx="576" cy="192"/>
          </a:xfrm>
        </p:grpSpPr>
        <p:sp>
          <p:nvSpPr>
            <p:cNvPr id="52325" name="Rectangle 46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6" name="Rectangle 47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7" name="Rectangle 48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73" name="Freeform 49"/>
          <p:cNvSpPr>
            <a:spLocks/>
          </p:cNvSpPr>
          <p:nvPr/>
        </p:nvSpPr>
        <p:spPr bwMode="auto">
          <a:xfrm rot="10800000">
            <a:off x="4572000" y="2452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4" name="Freeform 50"/>
          <p:cNvSpPr>
            <a:spLocks/>
          </p:cNvSpPr>
          <p:nvPr/>
        </p:nvSpPr>
        <p:spPr bwMode="auto">
          <a:xfrm rot="10800000">
            <a:off x="6096000" y="2452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5" name="Freeform 51"/>
          <p:cNvSpPr>
            <a:spLocks/>
          </p:cNvSpPr>
          <p:nvPr/>
        </p:nvSpPr>
        <p:spPr bwMode="auto">
          <a:xfrm>
            <a:off x="4041775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6" name="Freeform 52"/>
          <p:cNvSpPr>
            <a:spLocks/>
          </p:cNvSpPr>
          <p:nvPr/>
        </p:nvSpPr>
        <p:spPr bwMode="auto">
          <a:xfrm>
            <a:off x="5562600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7" name="Freeform 53"/>
          <p:cNvSpPr>
            <a:spLocks/>
          </p:cNvSpPr>
          <p:nvPr/>
        </p:nvSpPr>
        <p:spPr bwMode="auto">
          <a:xfrm>
            <a:off x="7080250" y="2438400"/>
            <a:ext cx="158750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8229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79" name="Rectangle 55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0" name="Freeform 56"/>
          <p:cNvSpPr>
            <a:spLocks/>
          </p:cNvSpPr>
          <p:nvPr/>
        </p:nvSpPr>
        <p:spPr bwMode="auto">
          <a:xfrm>
            <a:off x="7467600" y="2286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1" name="Freeform 57"/>
          <p:cNvSpPr>
            <a:spLocks/>
          </p:cNvSpPr>
          <p:nvPr/>
        </p:nvSpPr>
        <p:spPr bwMode="auto">
          <a:xfrm rot="10800000">
            <a:off x="7620000" y="2438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2" name="Freeform 58"/>
          <p:cNvSpPr>
            <a:spLocks/>
          </p:cNvSpPr>
          <p:nvPr/>
        </p:nvSpPr>
        <p:spPr bwMode="auto">
          <a:xfrm>
            <a:off x="2895600" y="2286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3" name="Freeform 59"/>
          <p:cNvSpPr>
            <a:spLocks/>
          </p:cNvSpPr>
          <p:nvPr/>
        </p:nvSpPr>
        <p:spPr bwMode="auto">
          <a:xfrm rot="10800000">
            <a:off x="3048000" y="24384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4" name="Text Box 60"/>
          <p:cNvSpPr txBox="1">
            <a:spLocks noChangeArrowheads="1"/>
          </p:cNvSpPr>
          <p:nvPr/>
        </p:nvSpPr>
        <p:spPr bwMode="auto">
          <a:xfrm>
            <a:off x="4191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285" name="Text Box 61"/>
          <p:cNvSpPr txBox="1">
            <a:spLocks noChangeArrowheads="1"/>
          </p:cNvSpPr>
          <p:nvPr/>
        </p:nvSpPr>
        <p:spPr bwMode="auto">
          <a:xfrm>
            <a:off x="5715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286" name="Text Box 62"/>
          <p:cNvSpPr txBox="1">
            <a:spLocks noChangeArrowheads="1"/>
          </p:cNvSpPr>
          <p:nvPr/>
        </p:nvSpPr>
        <p:spPr bwMode="auto">
          <a:xfrm>
            <a:off x="7239001" y="26670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287" name="Text Box 63"/>
          <p:cNvSpPr txBox="1">
            <a:spLocks noChangeArrowheads="1"/>
          </p:cNvSpPr>
          <p:nvPr/>
        </p:nvSpPr>
        <p:spPr bwMode="auto">
          <a:xfrm>
            <a:off x="5486401" y="18288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288" name="Rectangle 64"/>
          <p:cNvSpPr>
            <a:spLocks noChangeArrowheads="1"/>
          </p:cNvSpPr>
          <p:nvPr/>
        </p:nvSpPr>
        <p:spPr bwMode="auto">
          <a:xfrm>
            <a:off x="3657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89" name="Rectangle 65"/>
          <p:cNvSpPr>
            <a:spLocks noChangeArrowheads="1"/>
          </p:cNvSpPr>
          <p:nvPr/>
        </p:nvSpPr>
        <p:spPr bwMode="auto">
          <a:xfrm>
            <a:off x="3962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0" name="Rectangle 66"/>
          <p:cNvSpPr>
            <a:spLocks noChangeArrowheads="1"/>
          </p:cNvSpPr>
          <p:nvPr/>
        </p:nvSpPr>
        <p:spPr bwMode="auto">
          <a:xfrm>
            <a:off x="4267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1" name="Freeform 67"/>
          <p:cNvSpPr>
            <a:spLocks/>
          </p:cNvSpPr>
          <p:nvPr/>
        </p:nvSpPr>
        <p:spPr bwMode="auto">
          <a:xfrm>
            <a:off x="4419600" y="36718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2" name="Rectangle 68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3" name="Rectangle 69"/>
          <p:cNvSpPr>
            <a:spLocks noChangeArrowheads="1"/>
          </p:cNvSpPr>
          <p:nvPr/>
        </p:nvSpPr>
        <p:spPr bwMode="auto">
          <a:xfrm>
            <a:off x="5486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4" name="Rectangle 70"/>
          <p:cNvSpPr>
            <a:spLocks noChangeArrowheads="1"/>
          </p:cNvSpPr>
          <p:nvPr/>
        </p:nvSpPr>
        <p:spPr bwMode="auto">
          <a:xfrm>
            <a:off x="5791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5" name="Freeform 71"/>
          <p:cNvSpPr>
            <a:spLocks/>
          </p:cNvSpPr>
          <p:nvPr/>
        </p:nvSpPr>
        <p:spPr bwMode="auto">
          <a:xfrm>
            <a:off x="5943600" y="3638550"/>
            <a:ext cx="2286000" cy="171450"/>
          </a:xfrm>
          <a:custGeom>
            <a:avLst/>
            <a:gdLst>
              <a:gd name="T0" fmla="*/ 0 w 1440"/>
              <a:gd name="T1" fmla="*/ 2147483647 h 108"/>
              <a:gd name="T2" fmla="*/ 2147483647 w 1440"/>
              <a:gd name="T3" fmla="*/ 0 h 108"/>
              <a:gd name="T4" fmla="*/ 2147483647 w 1440"/>
              <a:gd name="T5" fmla="*/ 2147483647 h 108"/>
              <a:gd name="T6" fmla="*/ 0 60000 65536"/>
              <a:gd name="T7" fmla="*/ 0 60000 65536"/>
              <a:gd name="T8" fmla="*/ 0 60000 65536"/>
              <a:gd name="T9" fmla="*/ 0 w 1440"/>
              <a:gd name="T10" fmla="*/ 0 h 108"/>
              <a:gd name="T11" fmla="*/ 1440 w 144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8">
                <a:moveTo>
                  <a:pt x="0" y="107"/>
                </a:moveTo>
                <a:cubicBezTo>
                  <a:pt x="130" y="89"/>
                  <a:pt x="540" y="0"/>
                  <a:pt x="780" y="0"/>
                </a:cubicBezTo>
                <a:cubicBezTo>
                  <a:pt x="1020" y="0"/>
                  <a:pt x="1303" y="86"/>
                  <a:pt x="1440" y="10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8229600" y="3657600"/>
            <a:ext cx="914400" cy="304800"/>
            <a:chOff x="4224" y="1728"/>
            <a:chExt cx="576" cy="192"/>
          </a:xfrm>
        </p:grpSpPr>
        <p:sp>
          <p:nvSpPr>
            <p:cNvPr id="52322" name="Rectangle 73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3" name="Rectangle 74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324" name="Rectangle 75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2297" name="Freeform 76"/>
          <p:cNvSpPr>
            <a:spLocks/>
          </p:cNvSpPr>
          <p:nvPr/>
        </p:nvSpPr>
        <p:spPr bwMode="auto">
          <a:xfrm rot="10800000">
            <a:off x="4572000" y="38242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8" name="Freeform 77"/>
          <p:cNvSpPr>
            <a:spLocks/>
          </p:cNvSpPr>
          <p:nvPr/>
        </p:nvSpPr>
        <p:spPr bwMode="auto">
          <a:xfrm>
            <a:off x="6094413" y="3810001"/>
            <a:ext cx="2286000" cy="161925"/>
          </a:xfrm>
          <a:custGeom>
            <a:avLst/>
            <a:gdLst>
              <a:gd name="T0" fmla="*/ 2147483647 w 1440"/>
              <a:gd name="T1" fmla="*/ 2147483647 h 102"/>
              <a:gd name="T2" fmla="*/ 2147483647 w 1440"/>
              <a:gd name="T3" fmla="*/ 2147483647 h 102"/>
              <a:gd name="T4" fmla="*/ 0 w 1440"/>
              <a:gd name="T5" fmla="*/ 0 h 102"/>
              <a:gd name="T6" fmla="*/ 0 60000 65536"/>
              <a:gd name="T7" fmla="*/ 0 60000 65536"/>
              <a:gd name="T8" fmla="*/ 0 60000 65536"/>
              <a:gd name="T9" fmla="*/ 0 w 1440"/>
              <a:gd name="T10" fmla="*/ 0 h 102"/>
              <a:gd name="T11" fmla="*/ 1440 w 144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2">
                <a:moveTo>
                  <a:pt x="1440" y="1"/>
                </a:moveTo>
                <a:cubicBezTo>
                  <a:pt x="1313" y="18"/>
                  <a:pt x="919" y="102"/>
                  <a:pt x="679" y="102"/>
                </a:cubicBezTo>
                <a:cubicBezTo>
                  <a:pt x="439" y="102"/>
                  <a:pt x="141" y="21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299" name="Freeform 78"/>
          <p:cNvSpPr>
            <a:spLocks/>
          </p:cNvSpPr>
          <p:nvPr/>
        </p:nvSpPr>
        <p:spPr bwMode="auto">
          <a:xfrm>
            <a:off x="4041776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0" name="Freeform 79"/>
          <p:cNvSpPr>
            <a:spLocks/>
          </p:cNvSpPr>
          <p:nvPr/>
        </p:nvSpPr>
        <p:spPr bwMode="auto">
          <a:xfrm>
            <a:off x="5562601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1" name="Freeform 80"/>
          <p:cNvSpPr>
            <a:spLocks/>
          </p:cNvSpPr>
          <p:nvPr/>
        </p:nvSpPr>
        <p:spPr bwMode="auto">
          <a:xfrm>
            <a:off x="8604251" y="38100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2" name="Rectangle 81"/>
          <p:cNvSpPr>
            <a:spLocks noChangeArrowheads="1"/>
          </p:cNvSpPr>
          <p:nvPr/>
        </p:nvSpPr>
        <p:spPr bwMode="auto">
          <a:xfrm>
            <a:off x="9753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3" name="Rectangle 82"/>
          <p:cNvSpPr>
            <a:spLocks noChangeArrowheads="1"/>
          </p:cNvSpPr>
          <p:nvPr/>
        </p:nvSpPr>
        <p:spPr bwMode="auto">
          <a:xfrm>
            <a:off x="2743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4" name="Freeform 83"/>
          <p:cNvSpPr>
            <a:spLocks/>
          </p:cNvSpPr>
          <p:nvPr/>
        </p:nvSpPr>
        <p:spPr bwMode="auto">
          <a:xfrm>
            <a:off x="8991600" y="36576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5" name="Freeform 84"/>
          <p:cNvSpPr>
            <a:spLocks/>
          </p:cNvSpPr>
          <p:nvPr/>
        </p:nvSpPr>
        <p:spPr bwMode="auto">
          <a:xfrm rot="10800000">
            <a:off x="9144000" y="3810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6" name="Freeform 85"/>
          <p:cNvSpPr>
            <a:spLocks/>
          </p:cNvSpPr>
          <p:nvPr/>
        </p:nvSpPr>
        <p:spPr bwMode="auto">
          <a:xfrm>
            <a:off x="2895600" y="36576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7" name="Freeform 86"/>
          <p:cNvSpPr>
            <a:spLocks/>
          </p:cNvSpPr>
          <p:nvPr/>
        </p:nvSpPr>
        <p:spPr bwMode="auto">
          <a:xfrm rot="10800000">
            <a:off x="3048000" y="38100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08" name="Text Box 87"/>
          <p:cNvSpPr txBox="1">
            <a:spLocks noChangeArrowheads="1"/>
          </p:cNvSpPr>
          <p:nvPr/>
        </p:nvSpPr>
        <p:spPr bwMode="auto">
          <a:xfrm>
            <a:off x="4191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2309" name="Text Box 88"/>
          <p:cNvSpPr txBox="1">
            <a:spLocks noChangeArrowheads="1"/>
          </p:cNvSpPr>
          <p:nvPr/>
        </p:nvSpPr>
        <p:spPr bwMode="auto">
          <a:xfrm>
            <a:off x="5715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2310" name="Text Box 89"/>
          <p:cNvSpPr txBox="1">
            <a:spLocks noChangeArrowheads="1"/>
          </p:cNvSpPr>
          <p:nvPr/>
        </p:nvSpPr>
        <p:spPr bwMode="auto">
          <a:xfrm>
            <a:off x="8763001" y="40386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2311" name="Text Box 90"/>
          <p:cNvSpPr txBox="1">
            <a:spLocks noChangeArrowheads="1"/>
          </p:cNvSpPr>
          <p:nvPr/>
        </p:nvSpPr>
        <p:spPr bwMode="auto">
          <a:xfrm>
            <a:off x="5486401" y="3200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312" name="Rectangle 91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3" name="Rectangle 92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4" name="Rectangle 93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5" name="Freeform 94"/>
          <p:cNvSpPr>
            <a:spLocks/>
          </p:cNvSpPr>
          <p:nvPr/>
        </p:nvSpPr>
        <p:spPr bwMode="auto">
          <a:xfrm>
            <a:off x="7083426" y="4419600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6" name="Text Box 95"/>
          <p:cNvSpPr txBox="1">
            <a:spLocks noChangeArrowheads="1"/>
          </p:cNvSpPr>
          <p:nvPr/>
        </p:nvSpPr>
        <p:spPr bwMode="auto">
          <a:xfrm>
            <a:off x="7239001" y="4648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52317" name="Freeform 96"/>
          <p:cNvSpPr>
            <a:spLocks/>
          </p:cNvSpPr>
          <p:nvPr/>
        </p:nvSpPr>
        <p:spPr bwMode="auto">
          <a:xfrm>
            <a:off x="5943600" y="3962400"/>
            <a:ext cx="914400" cy="457200"/>
          </a:xfrm>
          <a:custGeom>
            <a:avLst/>
            <a:gdLst>
              <a:gd name="T0" fmla="*/ 2147483647 w 497"/>
              <a:gd name="T1" fmla="*/ 2147483647 h 276"/>
              <a:gd name="T2" fmla="*/ 2147483647 w 497"/>
              <a:gd name="T3" fmla="*/ 214748364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8" name="Freeform 97"/>
          <p:cNvSpPr>
            <a:spLocks/>
          </p:cNvSpPr>
          <p:nvPr/>
        </p:nvSpPr>
        <p:spPr bwMode="auto">
          <a:xfrm flipH="1">
            <a:off x="7467600" y="3962400"/>
            <a:ext cx="914400" cy="457200"/>
          </a:xfrm>
          <a:custGeom>
            <a:avLst/>
            <a:gdLst>
              <a:gd name="T0" fmla="*/ 2147483647 w 497"/>
              <a:gd name="T1" fmla="*/ 2147483647 h 276"/>
              <a:gd name="T2" fmla="*/ 2147483647 w 497"/>
              <a:gd name="T3" fmla="*/ 214748364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2319" name="Text Box 98"/>
          <p:cNvSpPr txBox="1">
            <a:spLocks noChangeArrowheads="1"/>
          </p:cNvSpPr>
          <p:nvPr/>
        </p:nvSpPr>
        <p:spPr bwMode="auto">
          <a:xfrm>
            <a:off x="7620001" y="39624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2320" name="Text Box 99"/>
          <p:cNvSpPr txBox="1">
            <a:spLocks noChangeArrowheads="1"/>
          </p:cNvSpPr>
          <p:nvPr/>
        </p:nvSpPr>
        <p:spPr bwMode="auto">
          <a:xfrm>
            <a:off x="5486401" y="5029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321" name="Text Box 100"/>
          <p:cNvSpPr txBox="1">
            <a:spLocks noChangeArrowheads="1"/>
          </p:cNvSpPr>
          <p:nvPr/>
        </p:nvSpPr>
        <p:spPr bwMode="auto">
          <a:xfrm>
            <a:off x="7010401" y="5029200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5588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5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erase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5325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255" name="Group 4"/>
          <p:cNvGrpSpPr>
            <a:grpSpLocks/>
          </p:cNvGrpSpPr>
          <p:nvPr/>
        </p:nvGrpSpPr>
        <p:grpSpPr bwMode="auto">
          <a:xfrm>
            <a:off x="2743200" y="1752600"/>
            <a:ext cx="7315200" cy="1371600"/>
            <a:chOff x="768" y="1296"/>
            <a:chExt cx="4608" cy="864"/>
          </a:xfrm>
        </p:grpSpPr>
        <p:sp>
          <p:nvSpPr>
            <p:cNvPr id="53315" name="AutoShape 5"/>
            <p:cNvSpPr>
              <a:spLocks noChangeArrowheads="1"/>
            </p:cNvSpPr>
            <p:nvPr/>
          </p:nvSpPr>
          <p:spPr bwMode="auto">
            <a:xfrm>
              <a:off x="3960" y="1344"/>
              <a:ext cx="1104" cy="816"/>
            </a:xfrm>
            <a:prstGeom prst="roundRect">
              <a:avLst>
                <a:gd name="adj" fmla="val 30130"/>
              </a:avLst>
            </a:prstGeom>
            <a:solidFill>
              <a:schemeClr val="accent1">
                <a:lumMod val="50000"/>
              </a:schemeClr>
            </a:solidFill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6" name="Rectangle 6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7" name="Rectangle 7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8" name="Rectangle 8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19" name="Freeform 9"/>
            <p:cNvSpPr>
              <a:spLocks/>
            </p:cNvSpPr>
            <p:nvPr/>
          </p:nvSpPr>
          <p:spPr bwMode="auto">
            <a:xfrm>
              <a:off x="182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0" name="Rectangle 10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1" name="Rectangle 11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2" name="Rectangle 12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3" name="Freeform 13"/>
            <p:cNvSpPr>
              <a:spLocks/>
            </p:cNvSpPr>
            <p:nvPr/>
          </p:nvSpPr>
          <p:spPr bwMode="auto">
            <a:xfrm>
              <a:off x="278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4" name="Rectangle 14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5" name="Rectangle 15"/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6" name="Rectangle 16"/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7" name="Freeform 17"/>
            <p:cNvSpPr>
              <a:spLocks/>
            </p:cNvSpPr>
            <p:nvPr/>
          </p:nvSpPr>
          <p:spPr bwMode="auto">
            <a:xfrm>
              <a:off x="374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8" name="Rectangle 18"/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29" name="Rectangle 19"/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0" name="Rectangle 20"/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1" name="Freeform 21"/>
            <p:cNvSpPr>
              <a:spLocks/>
            </p:cNvSpPr>
            <p:nvPr/>
          </p:nvSpPr>
          <p:spPr bwMode="auto">
            <a:xfrm rot="10800000">
              <a:off x="192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2" name="Freeform 22"/>
            <p:cNvSpPr>
              <a:spLocks/>
            </p:cNvSpPr>
            <p:nvPr/>
          </p:nvSpPr>
          <p:spPr bwMode="auto">
            <a:xfrm rot="10800000">
              <a:off x="288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3" name="Freeform 23"/>
            <p:cNvSpPr>
              <a:spLocks/>
            </p:cNvSpPr>
            <p:nvPr/>
          </p:nvSpPr>
          <p:spPr bwMode="auto">
            <a:xfrm rot="10800000">
              <a:off x="384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4" name="Freeform 24"/>
            <p:cNvSpPr>
              <a:spLocks/>
            </p:cNvSpPr>
            <p:nvPr/>
          </p:nvSpPr>
          <p:spPr bwMode="auto">
            <a:xfrm>
              <a:off x="1586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5" name="Freeform 25"/>
            <p:cNvSpPr>
              <a:spLocks/>
            </p:cNvSpPr>
            <p:nvPr/>
          </p:nvSpPr>
          <p:spPr bwMode="auto">
            <a:xfrm>
              <a:off x="2544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6" name="Freeform 26"/>
            <p:cNvSpPr>
              <a:spLocks/>
            </p:cNvSpPr>
            <p:nvPr/>
          </p:nvSpPr>
          <p:spPr bwMode="auto">
            <a:xfrm>
              <a:off x="3502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7" name="Freeform 27"/>
            <p:cNvSpPr>
              <a:spLocks/>
            </p:cNvSpPr>
            <p:nvPr/>
          </p:nvSpPr>
          <p:spPr bwMode="auto">
            <a:xfrm>
              <a:off x="4460" y="1728"/>
              <a:ext cx="94" cy="288"/>
            </a:xfrm>
            <a:custGeom>
              <a:avLst/>
              <a:gdLst>
                <a:gd name="T0" fmla="*/ 28 w 106"/>
                <a:gd name="T1" fmla="*/ 0 h 348"/>
                <a:gd name="T2" fmla="*/ 6 w 106"/>
                <a:gd name="T3" fmla="*/ 87 h 348"/>
                <a:gd name="T4" fmla="*/ 66 w 106"/>
                <a:gd name="T5" fmla="*/ 163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8" name="Rectangle 28"/>
            <p:cNvSpPr>
              <a:spLocks noChangeArrowheads="1"/>
            </p:cNvSpPr>
            <p:nvPr/>
          </p:nvSpPr>
          <p:spPr bwMode="auto">
            <a:xfrm>
              <a:off x="518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39" name="Rectangle 29"/>
            <p:cNvSpPr>
              <a:spLocks noChangeArrowheads="1"/>
            </p:cNvSpPr>
            <p:nvPr/>
          </p:nvSpPr>
          <p:spPr bwMode="auto">
            <a:xfrm>
              <a:off x="76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0" name="Freeform 30"/>
            <p:cNvSpPr>
              <a:spLocks/>
            </p:cNvSpPr>
            <p:nvPr/>
          </p:nvSpPr>
          <p:spPr bwMode="auto">
            <a:xfrm>
              <a:off x="470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1" name="Freeform 31"/>
            <p:cNvSpPr>
              <a:spLocks/>
            </p:cNvSpPr>
            <p:nvPr/>
          </p:nvSpPr>
          <p:spPr bwMode="auto">
            <a:xfrm rot="10800000">
              <a:off x="480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2" name="Freeform 32"/>
            <p:cNvSpPr>
              <a:spLocks/>
            </p:cNvSpPr>
            <p:nvPr/>
          </p:nvSpPr>
          <p:spPr bwMode="auto">
            <a:xfrm>
              <a:off x="86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3" name="Freeform 33"/>
            <p:cNvSpPr>
              <a:spLocks/>
            </p:cNvSpPr>
            <p:nvPr/>
          </p:nvSpPr>
          <p:spPr bwMode="auto">
            <a:xfrm rot="10800000">
              <a:off x="96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344" name="Text Box 34"/>
            <p:cNvSpPr txBox="1">
              <a:spLocks noChangeArrowheads="1"/>
            </p:cNvSpPr>
            <p:nvPr/>
          </p:nvSpPr>
          <p:spPr bwMode="auto">
            <a:xfrm>
              <a:off x="168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53345" name="Text Box 35"/>
            <p:cNvSpPr txBox="1">
              <a:spLocks noChangeArrowheads="1"/>
            </p:cNvSpPr>
            <p:nvPr/>
          </p:nvSpPr>
          <p:spPr bwMode="auto">
            <a:xfrm>
              <a:off x="264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3346" name="Text Box 36"/>
            <p:cNvSpPr txBox="1">
              <a:spLocks noChangeArrowheads="1"/>
            </p:cNvSpPr>
            <p:nvPr/>
          </p:nvSpPr>
          <p:spPr bwMode="auto">
            <a:xfrm>
              <a:off x="360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3347" name="Text Box 37"/>
            <p:cNvSpPr txBox="1">
              <a:spLocks noChangeArrowheads="1"/>
            </p:cNvSpPr>
            <p:nvPr/>
          </p:nvSpPr>
          <p:spPr bwMode="auto">
            <a:xfrm>
              <a:off x="4560" y="1872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3348" name="Text Box 38"/>
            <p:cNvSpPr txBox="1">
              <a:spLocks noChangeArrowheads="1"/>
            </p:cNvSpPr>
            <p:nvPr/>
          </p:nvSpPr>
          <p:spPr bwMode="auto">
            <a:xfrm>
              <a:off x="4392" y="1296"/>
              <a:ext cx="2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53256" name="AutoShape 39"/>
          <p:cNvSpPr>
            <a:spLocks noChangeArrowheads="1"/>
          </p:cNvSpPr>
          <p:nvPr/>
        </p:nvSpPr>
        <p:spPr bwMode="auto">
          <a:xfrm>
            <a:off x="7810500" y="3910013"/>
            <a:ext cx="1752600" cy="1295400"/>
          </a:xfrm>
          <a:prstGeom prst="roundRect">
            <a:avLst>
              <a:gd name="adj" fmla="val 30130"/>
            </a:avLst>
          </a:prstGeom>
          <a:solidFill>
            <a:schemeClr val="accent1">
              <a:lumMod val="50000"/>
            </a:schemeClr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7" name="Rectangle 40"/>
          <p:cNvSpPr>
            <a:spLocks noChangeArrowheads="1"/>
          </p:cNvSpPr>
          <p:nvPr/>
        </p:nvSpPr>
        <p:spPr bwMode="auto">
          <a:xfrm>
            <a:off x="3657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8" name="Rectangle 41"/>
          <p:cNvSpPr>
            <a:spLocks noChangeArrowheads="1"/>
          </p:cNvSpPr>
          <p:nvPr/>
        </p:nvSpPr>
        <p:spPr bwMode="auto">
          <a:xfrm>
            <a:off x="3962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59" name="Rectangle 42"/>
          <p:cNvSpPr>
            <a:spLocks noChangeArrowheads="1"/>
          </p:cNvSpPr>
          <p:nvPr/>
        </p:nvSpPr>
        <p:spPr bwMode="auto">
          <a:xfrm>
            <a:off x="4267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0" name="Freeform 43"/>
          <p:cNvSpPr>
            <a:spLocks/>
          </p:cNvSpPr>
          <p:nvPr/>
        </p:nvSpPr>
        <p:spPr bwMode="auto">
          <a:xfrm>
            <a:off x="4419600" y="33909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1" name="Rectangle 44"/>
          <p:cNvSpPr>
            <a:spLocks noChangeArrowheads="1"/>
          </p:cNvSpPr>
          <p:nvPr/>
        </p:nvSpPr>
        <p:spPr bwMode="auto">
          <a:xfrm>
            <a:off x="5181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2" name="Rectangle 45"/>
          <p:cNvSpPr>
            <a:spLocks noChangeArrowheads="1"/>
          </p:cNvSpPr>
          <p:nvPr/>
        </p:nvSpPr>
        <p:spPr bwMode="auto">
          <a:xfrm>
            <a:off x="5486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3" name="Rectangle 46"/>
          <p:cNvSpPr>
            <a:spLocks noChangeArrowheads="1"/>
          </p:cNvSpPr>
          <p:nvPr/>
        </p:nvSpPr>
        <p:spPr bwMode="auto">
          <a:xfrm>
            <a:off x="5791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4" name="Freeform 47"/>
          <p:cNvSpPr>
            <a:spLocks/>
          </p:cNvSpPr>
          <p:nvPr/>
        </p:nvSpPr>
        <p:spPr bwMode="auto">
          <a:xfrm>
            <a:off x="5943600" y="33909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5" name="Rectangle 48"/>
          <p:cNvSpPr>
            <a:spLocks noChangeArrowheads="1"/>
          </p:cNvSpPr>
          <p:nvPr/>
        </p:nvSpPr>
        <p:spPr bwMode="auto">
          <a:xfrm>
            <a:off x="6705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6" name="Rectangle 49"/>
          <p:cNvSpPr>
            <a:spLocks noChangeArrowheads="1"/>
          </p:cNvSpPr>
          <p:nvPr/>
        </p:nvSpPr>
        <p:spPr bwMode="auto">
          <a:xfrm>
            <a:off x="7010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7" name="Rectangle 50"/>
          <p:cNvSpPr>
            <a:spLocks noChangeArrowheads="1"/>
          </p:cNvSpPr>
          <p:nvPr/>
        </p:nvSpPr>
        <p:spPr bwMode="auto">
          <a:xfrm>
            <a:off x="7315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8" name="Freeform 51"/>
          <p:cNvSpPr>
            <a:spLocks/>
          </p:cNvSpPr>
          <p:nvPr/>
        </p:nvSpPr>
        <p:spPr bwMode="auto">
          <a:xfrm>
            <a:off x="7467600" y="3340101"/>
            <a:ext cx="2286000" cy="188913"/>
          </a:xfrm>
          <a:custGeom>
            <a:avLst/>
            <a:gdLst>
              <a:gd name="T0" fmla="*/ 0 w 1440"/>
              <a:gd name="T1" fmla="*/ 2147483647 h 119"/>
              <a:gd name="T2" fmla="*/ 2147483647 w 1440"/>
              <a:gd name="T3" fmla="*/ 2147483647 h 119"/>
              <a:gd name="T4" fmla="*/ 2147483647 w 1440"/>
              <a:gd name="T5" fmla="*/ 2147483647 h 119"/>
              <a:gd name="T6" fmla="*/ 0 60000 65536"/>
              <a:gd name="T7" fmla="*/ 0 60000 65536"/>
              <a:gd name="T8" fmla="*/ 0 60000 65536"/>
              <a:gd name="T9" fmla="*/ 0 w 1440"/>
              <a:gd name="T10" fmla="*/ 0 h 119"/>
              <a:gd name="T11" fmla="*/ 1440 w 1440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19">
                <a:moveTo>
                  <a:pt x="0" y="119"/>
                </a:moveTo>
                <a:cubicBezTo>
                  <a:pt x="129" y="100"/>
                  <a:pt x="536" y="14"/>
                  <a:pt x="776" y="7"/>
                </a:cubicBezTo>
                <a:cubicBezTo>
                  <a:pt x="1016" y="0"/>
                  <a:pt x="1302" y="64"/>
                  <a:pt x="1440" y="7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69" name="Rectangle 52"/>
          <p:cNvSpPr>
            <a:spLocks noChangeArrowheads="1"/>
          </p:cNvSpPr>
          <p:nvPr/>
        </p:nvSpPr>
        <p:spPr bwMode="auto">
          <a:xfrm>
            <a:off x="82296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0" name="Rectangle 53"/>
          <p:cNvSpPr>
            <a:spLocks noChangeArrowheads="1"/>
          </p:cNvSpPr>
          <p:nvPr/>
        </p:nvSpPr>
        <p:spPr bwMode="auto">
          <a:xfrm>
            <a:off x="85344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1" name="Rectangle 54"/>
          <p:cNvSpPr>
            <a:spLocks noChangeArrowheads="1"/>
          </p:cNvSpPr>
          <p:nvPr/>
        </p:nvSpPr>
        <p:spPr bwMode="auto">
          <a:xfrm>
            <a:off x="88392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2" name="Freeform 55"/>
          <p:cNvSpPr>
            <a:spLocks/>
          </p:cNvSpPr>
          <p:nvPr/>
        </p:nvSpPr>
        <p:spPr bwMode="auto">
          <a:xfrm rot="10800000">
            <a:off x="4572000" y="35433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3" name="Freeform 56"/>
          <p:cNvSpPr>
            <a:spLocks/>
          </p:cNvSpPr>
          <p:nvPr/>
        </p:nvSpPr>
        <p:spPr bwMode="auto">
          <a:xfrm rot="10800000">
            <a:off x="6096000" y="35290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4" name="Freeform 57"/>
          <p:cNvSpPr>
            <a:spLocks/>
          </p:cNvSpPr>
          <p:nvPr/>
        </p:nvSpPr>
        <p:spPr bwMode="auto">
          <a:xfrm>
            <a:off x="7632700" y="3617913"/>
            <a:ext cx="749300" cy="863600"/>
          </a:xfrm>
          <a:custGeom>
            <a:avLst/>
            <a:gdLst>
              <a:gd name="T0" fmla="*/ 2147483647 w 472"/>
              <a:gd name="T1" fmla="*/ 2147483647 h 544"/>
              <a:gd name="T2" fmla="*/ 2147483647 w 472"/>
              <a:gd name="T3" fmla="*/ 2147483647 h 544"/>
              <a:gd name="T4" fmla="*/ 0 w 472"/>
              <a:gd name="T5" fmla="*/ 0 h 544"/>
              <a:gd name="T6" fmla="*/ 0 60000 65536"/>
              <a:gd name="T7" fmla="*/ 0 60000 65536"/>
              <a:gd name="T8" fmla="*/ 0 60000 65536"/>
              <a:gd name="T9" fmla="*/ 0 w 472"/>
              <a:gd name="T10" fmla="*/ 0 h 544"/>
              <a:gd name="T11" fmla="*/ 472 w 47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544">
                <a:moveTo>
                  <a:pt x="472" y="544"/>
                </a:moveTo>
                <a:cubicBezTo>
                  <a:pt x="457" y="479"/>
                  <a:pt x="463" y="243"/>
                  <a:pt x="384" y="152"/>
                </a:cubicBezTo>
                <a:cubicBezTo>
                  <a:pt x="305" y="61"/>
                  <a:pt x="80" y="3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5" name="Freeform 58"/>
          <p:cNvSpPr>
            <a:spLocks/>
          </p:cNvSpPr>
          <p:nvPr/>
        </p:nvSpPr>
        <p:spPr bwMode="auto">
          <a:xfrm>
            <a:off x="4041776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6" name="Freeform 59"/>
          <p:cNvSpPr>
            <a:spLocks/>
          </p:cNvSpPr>
          <p:nvPr/>
        </p:nvSpPr>
        <p:spPr bwMode="auto">
          <a:xfrm>
            <a:off x="5562601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7" name="Freeform 60"/>
          <p:cNvSpPr>
            <a:spLocks/>
          </p:cNvSpPr>
          <p:nvPr/>
        </p:nvSpPr>
        <p:spPr bwMode="auto">
          <a:xfrm>
            <a:off x="7083426" y="35290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8" name="Freeform 61"/>
          <p:cNvSpPr>
            <a:spLocks/>
          </p:cNvSpPr>
          <p:nvPr/>
        </p:nvSpPr>
        <p:spPr bwMode="auto">
          <a:xfrm>
            <a:off x="8604251" y="45196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79" name="Rectangle 62"/>
          <p:cNvSpPr>
            <a:spLocks noChangeArrowheads="1"/>
          </p:cNvSpPr>
          <p:nvPr/>
        </p:nvSpPr>
        <p:spPr bwMode="auto">
          <a:xfrm>
            <a:off x="9753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0" name="Rectangle 63"/>
          <p:cNvSpPr>
            <a:spLocks noChangeArrowheads="1"/>
          </p:cNvSpPr>
          <p:nvPr/>
        </p:nvSpPr>
        <p:spPr bwMode="auto">
          <a:xfrm>
            <a:off x="2743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1" name="Freeform 64"/>
          <p:cNvSpPr>
            <a:spLocks/>
          </p:cNvSpPr>
          <p:nvPr/>
        </p:nvSpPr>
        <p:spPr bwMode="auto">
          <a:xfrm>
            <a:off x="9004300" y="3654425"/>
            <a:ext cx="736600" cy="852488"/>
          </a:xfrm>
          <a:custGeom>
            <a:avLst/>
            <a:gdLst>
              <a:gd name="T0" fmla="*/ 0 w 464"/>
              <a:gd name="T1" fmla="*/ 2147483647 h 537"/>
              <a:gd name="T2" fmla="*/ 2147483647 w 464"/>
              <a:gd name="T3" fmla="*/ 2147483647 h 537"/>
              <a:gd name="T4" fmla="*/ 2147483647 w 464"/>
              <a:gd name="T5" fmla="*/ 2147483647 h 537"/>
              <a:gd name="T6" fmla="*/ 0 60000 65536"/>
              <a:gd name="T7" fmla="*/ 0 60000 65536"/>
              <a:gd name="T8" fmla="*/ 0 60000 65536"/>
              <a:gd name="T9" fmla="*/ 0 w 464"/>
              <a:gd name="T10" fmla="*/ 0 h 537"/>
              <a:gd name="T11" fmla="*/ 464 w 464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37">
                <a:moveTo>
                  <a:pt x="0" y="537"/>
                </a:moveTo>
                <a:cubicBezTo>
                  <a:pt x="16" y="462"/>
                  <a:pt x="19" y="178"/>
                  <a:pt x="96" y="89"/>
                </a:cubicBezTo>
                <a:cubicBezTo>
                  <a:pt x="173" y="0"/>
                  <a:pt x="387" y="19"/>
                  <a:pt x="464" y="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2" name="Freeform 65"/>
          <p:cNvSpPr>
            <a:spLocks/>
          </p:cNvSpPr>
          <p:nvPr/>
        </p:nvSpPr>
        <p:spPr bwMode="auto">
          <a:xfrm>
            <a:off x="7632701" y="3529013"/>
            <a:ext cx="2271713" cy="177800"/>
          </a:xfrm>
          <a:custGeom>
            <a:avLst/>
            <a:gdLst>
              <a:gd name="T0" fmla="*/ 2147483647 w 1431"/>
              <a:gd name="T1" fmla="*/ 0 h 112"/>
              <a:gd name="T2" fmla="*/ 2147483647 w 1431"/>
              <a:gd name="T3" fmla="*/ 2147483647 h 112"/>
              <a:gd name="T4" fmla="*/ 0 w 1431"/>
              <a:gd name="T5" fmla="*/ 0 h 112"/>
              <a:gd name="T6" fmla="*/ 0 60000 65536"/>
              <a:gd name="T7" fmla="*/ 0 60000 65536"/>
              <a:gd name="T8" fmla="*/ 0 60000 65536"/>
              <a:gd name="T9" fmla="*/ 0 w 1431"/>
              <a:gd name="T10" fmla="*/ 0 h 112"/>
              <a:gd name="T11" fmla="*/ 1431 w 1431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1" h="112">
                <a:moveTo>
                  <a:pt x="1431" y="0"/>
                </a:moveTo>
                <a:cubicBezTo>
                  <a:pt x="1306" y="19"/>
                  <a:pt x="918" y="112"/>
                  <a:pt x="680" y="112"/>
                </a:cubicBezTo>
                <a:cubicBezTo>
                  <a:pt x="442" y="112"/>
                  <a:pt x="142" y="23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3" name="Freeform 66"/>
          <p:cNvSpPr>
            <a:spLocks/>
          </p:cNvSpPr>
          <p:nvPr/>
        </p:nvSpPr>
        <p:spPr bwMode="auto">
          <a:xfrm>
            <a:off x="2895600" y="33766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4" name="Freeform 67"/>
          <p:cNvSpPr>
            <a:spLocks/>
          </p:cNvSpPr>
          <p:nvPr/>
        </p:nvSpPr>
        <p:spPr bwMode="auto">
          <a:xfrm rot="10800000">
            <a:off x="3048000" y="35290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85" name="Text Box 68"/>
          <p:cNvSpPr txBox="1">
            <a:spLocks noChangeArrowheads="1"/>
          </p:cNvSpPr>
          <p:nvPr/>
        </p:nvSpPr>
        <p:spPr bwMode="auto">
          <a:xfrm>
            <a:off x="4191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3286" name="Text Box 69"/>
          <p:cNvSpPr txBox="1">
            <a:spLocks noChangeArrowheads="1"/>
          </p:cNvSpPr>
          <p:nvPr/>
        </p:nvSpPr>
        <p:spPr bwMode="auto">
          <a:xfrm>
            <a:off x="5715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3287" name="Text Box 70"/>
          <p:cNvSpPr txBox="1">
            <a:spLocks noChangeArrowheads="1"/>
          </p:cNvSpPr>
          <p:nvPr/>
        </p:nvSpPr>
        <p:spPr bwMode="auto">
          <a:xfrm>
            <a:off x="7239001" y="37576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3288" name="Text Box 71"/>
          <p:cNvSpPr txBox="1">
            <a:spLocks noChangeArrowheads="1"/>
          </p:cNvSpPr>
          <p:nvPr/>
        </p:nvSpPr>
        <p:spPr bwMode="auto">
          <a:xfrm>
            <a:off x="8763001" y="47482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53289" name="Text Box 72"/>
          <p:cNvSpPr txBox="1">
            <a:spLocks noChangeArrowheads="1"/>
          </p:cNvSpPr>
          <p:nvPr/>
        </p:nvSpPr>
        <p:spPr bwMode="auto">
          <a:xfrm>
            <a:off x="8496301" y="3833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3290" name="Rectangle 73"/>
          <p:cNvSpPr>
            <a:spLocks noChangeArrowheads="1"/>
          </p:cNvSpPr>
          <p:nvPr/>
        </p:nvSpPr>
        <p:spPr bwMode="auto">
          <a:xfrm>
            <a:off x="3657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1" name="Rectangle 74"/>
          <p:cNvSpPr>
            <a:spLocks noChangeArrowheads="1"/>
          </p:cNvSpPr>
          <p:nvPr/>
        </p:nvSpPr>
        <p:spPr bwMode="auto">
          <a:xfrm>
            <a:off x="3962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2" name="Rectangle 75"/>
          <p:cNvSpPr>
            <a:spLocks noChangeArrowheads="1"/>
          </p:cNvSpPr>
          <p:nvPr/>
        </p:nvSpPr>
        <p:spPr bwMode="auto">
          <a:xfrm>
            <a:off x="4267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3" name="Freeform 76"/>
          <p:cNvSpPr>
            <a:spLocks/>
          </p:cNvSpPr>
          <p:nvPr/>
        </p:nvSpPr>
        <p:spPr bwMode="auto">
          <a:xfrm>
            <a:off x="4419600" y="54991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4" name="Rectangle 77"/>
          <p:cNvSpPr>
            <a:spLocks noChangeArrowheads="1"/>
          </p:cNvSpPr>
          <p:nvPr/>
        </p:nvSpPr>
        <p:spPr bwMode="auto">
          <a:xfrm>
            <a:off x="5181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5" name="Rectangle 78"/>
          <p:cNvSpPr>
            <a:spLocks noChangeArrowheads="1"/>
          </p:cNvSpPr>
          <p:nvPr/>
        </p:nvSpPr>
        <p:spPr bwMode="auto">
          <a:xfrm>
            <a:off x="5486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6" name="Rectangle 79"/>
          <p:cNvSpPr>
            <a:spLocks noChangeArrowheads="1"/>
          </p:cNvSpPr>
          <p:nvPr/>
        </p:nvSpPr>
        <p:spPr bwMode="auto">
          <a:xfrm>
            <a:off x="5791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7" name="Freeform 80"/>
          <p:cNvSpPr>
            <a:spLocks/>
          </p:cNvSpPr>
          <p:nvPr/>
        </p:nvSpPr>
        <p:spPr bwMode="auto">
          <a:xfrm>
            <a:off x="5943600" y="54991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8" name="Rectangle 81"/>
          <p:cNvSpPr>
            <a:spLocks noChangeArrowheads="1"/>
          </p:cNvSpPr>
          <p:nvPr/>
        </p:nvSpPr>
        <p:spPr bwMode="auto">
          <a:xfrm>
            <a:off x="6705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299" name="Rectangle 82"/>
          <p:cNvSpPr>
            <a:spLocks noChangeArrowheads="1"/>
          </p:cNvSpPr>
          <p:nvPr/>
        </p:nvSpPr>
        <p:spPr bwMode="auto">
          <a:xfrm>
            <a:off x="7010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0" name="Rectangle 83"/>
          <p:cNvSpPr>
            <a:spLocks noChangeArrowheads="1"/>
          </p:cNvSpPr>
          <p:nvPr/>
        </p:nvSpPr>
        <p:spPr bwMode="auto">
          <a:xfrm>
            <a:off x="7315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1" name="Freeform 84"/>
          <p:cNvSpPr>
            <a:spLocks/>
          </p:cNvSpPr>
          <p:nvPr/>
        </p:nvSpPr>
        <p:spPr bwMode="auto">
          <a:xfrm rot="10800000">
            <a:off x="4572000" y="56515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2" name="Freeform 85"/>
          <p:cNvSpPr>
            <a:spLocks/>
          </p:cNvSpPr>
          <p:nvPr/>
        </p:nvSpPr>
        <p:spPr bwMode="auto">
          <a:xfrm rot="10800000">
            <a:off x="6096000" y="56372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3" name="Freeform 86"/>
          <p:cNvSpPr>
            <a:spLocks/>
          </p:cNvSpPr>
          <p:nvPr/>
        </p:nvSpPr>
        <p:spPr bwMode="auto">
          <a:xfrm>
            <a:off x="4041776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4" name="Freeform 87"/>
          <p:cNvSpPr>
            <a:spLocks/>
          </p:cNvSpPr>
          <p:nvPr/>
        </p:nvSpPr>
        <p:spPr bwMode="auto">
          <a:xfrm>
            <a:off x="5562601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5" name="Freeform 88"/>
          <p:cNvSpPr>
            <a:spLocks/>
          </p:cNvSpPr>
          <p:nvPr/>
        </p:nvSpPr>
        <p:spPr bwMode="auto">
          <a:xfrm>
            <a:off x="7083426" y="5637213"/>
            <a:ext cx="149225" cy="457200"/>
          </a:xfrm>
          <a:custGeom>
            <a:avLst/>
            <a:gdLst>
              <a:gd name="T0" fmla="*/ 2147483647 w 106"/>
              <a:gd name="T1" fmla="*/ 0 h 348"/>
              <a:gd name="T2" fmla="*/ 2147483647 w 106"/>
              <a:gd name="T3" fmla="*/ 2147483647 h 348"/>
              <a:gd name="T4" fmla="*/ 2147483647 w 106"/>
              <a:gd name="T5" fmla="*/ 2147483647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6" name="Rectangle 89"/>
          <p:cNvSpPr>
            <a:spLocks noChangeArrowheads="1"/>
          </p:cNvSpPr>
          <p:nvPr/>
        </p:nvSpPr>
        <p:spPr bwMode="auto">
          <a:xfrm>
            <a:off x="8229600" y="54991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7" name="Rectangle 90"/>
          <p:cNvSpPr>
            <a:spLocks noChangeArrowheads="1"/>
          </p:cNvSpPr>
          <p:nvPr/>
        </p:nvSpPr>
        <p:spPr bwMode="auto">
          <a:xfrm>
            <a:off x="2743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8" name="Freeform 91"/>
          <p:cNvSpPr>
            <a:spLocks/>
          </p:cNvSpPr>
          <p:nvPr/>
        </p:nvSpPr>
        <p:spPr bwMode="auto">
          <a:xfrm>
            <a:off x="2895600" y="54848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09" name="Freeform 92"/>
          <p:cNvSpPr>
            <a:spLocks/>
          </p:cNvSpPr>
          <p:nvPr/>
        </p:nvSpPr>
        <p:spPr bwMode="auto">
          <a:xfrm rot="10800000">
            <a:off x="3048000" y="5637213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10" name="Text Box 93"/>
          <p:cNvSpPr txBox="1">
            <a:spLocks noChangeArrowheads="1"/>
          </p:cNvSpPr>
          <p:nvPr/>
        </p:nvSpPr>
        <p:spPr bwMode="auto">
          <a:xfrm>
            <a:off x="4191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3311" name="Text Box 94"/>
          <p:cNvSpPr txBox="1">
            <a:spLocks noChangeArrowheads="1"/>
          </p:cNvSpPr>
          <p:nvPr/>
        </p:nvSpPr>
        <p:spPr bwMode="auto">
          <a:xfrm>
            <a:off x="5715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53312" name="Text Box 95"/>
          <p:cNvSpPr txBox="1">
            <a:spLocks noChangeArrowheads="1"/>
          </p:cNvSpPr>
          <p:nvPr/>
        </p:nvSpPr>
        <p:spPr bwMode="auto">
          <a:xfrm>
            <a:off x="7239001" y="5865813"/>
            <a:ext cx="366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53313" name="Freeform 96"/>
          <p:cNvSpPr>
            <a:spLocks/>
          </p:cNvSpPr>
          <p:nvPr/>
        </p:nvSpPr>
        <p:spPr bwMode="auto">
          <a:xfrm>
            <a:off x="7467600" y="5500688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3314" name="Freeform 97"/>
          <p:cNvSpPr>
            <a:spLocks/>
          </p:cNvSpPr>
          <p:nvPr/>
        </p:nvSpPr>
        <p:spPr bwMode="auto">
          <a:xfrm rot="10800000">
            <a:off x="7620000" y="5638800"/>
            <a:ext cx="762000" cy="139700"/>
          </a:xfrm>
          <a:custGeom>
            <a:avLst/>
            <a:gdLst>
              <a:gd name="T0" fmla="*/ 0 w 480"/>
              <a:gd name="T1" fmla="*/ 2147483647 h 88"/>
              <a:gd name="T2" fmla="*/ 2147483647 w 480"/>
              <a:gd name="T3" fmla="*/ 0 h 88"/>
              <a:gd name="T4" fmla="*/ 2147483647 w 480"/>
              <a:gd name="T5" fmla="*/ 2147483647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Assume doubly-linked list implementation of List ADT</a:t>
                </a:r>
              </a:p>
              <a:p>
                <a:pPr lvl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The space used by a list with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elements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The space used by each iterator of the list is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altLang="en-US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All the operations of the List ADT run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altLang="en-US" dirty="0" smtClean="0"/>
                  <a:t>time</a:t>
                </a:r>
              </a:p>
            </p:txBody>
          </p:sp>
        </mc:Choice>
        <mc:Fallback xmlns="">
          <p:sp>
            <p:nvSpPr>
              <p:cNvPr id="5427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849513"/>
                  </p:ext>
                </p:extLst>
              </p:nvPr>
            </p:nvGraphicFramePr>
            <p:xfrm>
              <a:off x="2164327" y="2097088"/>
              <a:ext cx="7863346" cy="3254909"/>
            </p:xfrm>
            <a:graphic>
              <a:graphicData uri="http://schemas.openxmlformats.org/drawingml/2006/table">
                <a:tbl>
                  <a:tblPr/>
                  <a:tblGrid>
                    <a:gridCol w="2097027"/>
                    <a:gridCol w="3399039"/>
                    <a:gridCol w="2367280"/>
                  </a:tblGrid>
                  <a:tr h="434239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begin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end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insertFront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insertBack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eraseFront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insert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𝑝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, 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eraseBack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erase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Worst and Average case</a:t>
                          </a:r>
                        </a:p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𝑂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(1) 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Best case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size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altLang="en-U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empty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3849513"/>
                  </p:ext>
                </p:extLst>
              </p:nvPr>
            </p:nvGraphicFramePr>
            <p:xfrm>
              <a:off x="2164327" y="2097088"/>
              <a:ext cx="7863346" cy="3254909"/>
            </p:xfrm>
            <a:graphic>
              <a:graphicData uri="http://schemas.openxmlformats.org/drawingml/2006/table">
                <a:tbl>
                  <a:tblPr/>
                  <a:tblGrid>
                    <a:gridCol w="2097027"/>
                    <a:gridCol w="3399039"/>
                    <a:gridCol w="2367280"/>
                  </a:tblGrid>
                  <a:tr h="434239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Singly-Linked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</a:t>
                          </a: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72" t="-38974" r="-276453" b="-13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2186" t="-38974" r="-70430" b="-13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3247" t="-38974" r="-1289" b="-138974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72" t="-180667" r="-276453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2186" t="-180667" r="-70430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3247" t="-180667" r="-1289" b="-80667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872" t="-356780" r="-276453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62186" t="-356780" r="-70430" b="-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33247" t="-356780" r="-1289" b="-25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61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ADT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5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</a:t>
                </a:r>
                <a:r>
                  <a:rPr lang="en-US" altLang="en-US" dirty="0">
                    <a:solidFill>
                      <a:schemeClr val="accent1"/>
                    </a:solidFill>
                  </a:rPr>
                  <a:t>Sequence ADT </a:t>
                </a:r>
                <a:r>
                  <a:rPr lang="en-US" altLang="en-US" dirty="0"/>
                  <a:t>is </a:t>
                </a:r>
                <a:r>
                  <a:rPr lang="en-US" altLang="en-US" dirty="0" smtClean="0"/>
                  <a:t>a combination of the Vector and List ADTs</a:t>
                </a:r>
                <a:endParaRPr lang="en-US" altLang="en-US" dirty="0"/>
              </a:p>
              <a:p>
                <a:r>
                  <a:rPr lang="en-US" altLang="en-US" dirty="0"/>
                  <a:t>Elements accessed by</a:t>
                </a:r>
              </a:p>
              <a:p>
                <a:pPr lvl="1"/>
                <a:r>
                  <a:rPr lang="en-US" altLang="en-US" dirty="0" smtClean="0"/>
                  <a:t>Index </a:t>
                </a:r>
                <a:r>
                  <a:rPr lang="en-US" altLang="en-US" dirty="0"/>
                  <a:t>or</a:t>
                </a:r>
              </a:p>
              <a:p>
                <a:pPr lvl="1"/>
                <a:r>
                  <a:rPr lang="en-US" altLang="en-US" dirty="0" smtClean="0"/>
                  <a:t>Iterator (Position)</a:t>
                </a:r>
                <a:endParaRPr lang="en-US" altLang="en-US" dirty="0"/>
              </a:p>
              <a:p>
                <a:r>
                  <a:rPr lang="en-US" altLang="en-US" dirty="0" smtClean="0"/>
                  <a:t>All items in the List ADT plus the following “bridging” functions: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atIndex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– returns position of element at index 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indexOf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dirty="0" smtClean="0"/>
                  <a:t>– returns index of element at position </a:t>
                </a:r>
                <a14:m>
                  <m:oMath xmlns:m="http://schemas.openxmlformats.org/officeDocument/2006/math">
                    <m:r>
                      <a:rPr lang="en-US" altLang="en-US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735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0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Vectors</a:t>
            </a:r>
          </a:p>
        </p:txBody>
      </p:sp>
      <p:sp>
        <p:nvSpPr>
          <p:cNvPr id="297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Vector ADT (Ch. 6.1.1)</a:t>
            </a:r>
          </a:p>
          <a:p>
            <a:r>
              <a:rPr lang="en-US" altLang="en-US" dirty="0" smtClean="0"/>
              <a:t>Array-based implementation (Ch. 6.1.2)</a:t>
            </a:r>
          </a:p>
        </p:txBody>
      </p:sp>
      <p:grpSp>
        <p:nvGrpSpPr>
          <p:cNvPr id="29703" name="Group 243"/>
          <p:cNvGrpSpPr>
            <a:grpSpLocks/>
          </p:cNvGrpSpPr>
          <p:nvPr/>
        </p:nvGrpSpPr>
        <p:grpSpPr bwMode="auto">
          <a:xfrm>
            <a:off x="4044175" y="4038601"/>
            <a:ext cx="4572000" cy="1752600"/>
            <a:chOff x="1728" y="2544"/>
            <a:chExt cx="1392" cy="720"/>
          </a:xfrm>
        </p:grpSpPr>
        <p:sp>
          <p:nvSpPr>
            <p:cNvPr id="29704" name="Line 238"/>
            <p:cNvSpPr>
              <a:spLocks noChangeShapeType="1"/>
            </p:cNvSpPr>
            <p:nvPr/>
          </p:nvSpPr>
          <p:spPr bwMode="auto">
            <a:xfrm flipV="1">
              <a:off x="1728" y="2736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5" name="Line 239"/>
            <p:cNvSpPr>
              <a:spLocks noChangeShapeType="1"/>
            </p:cNvSpPr>
            <p:nvPr/>
          </p:nvSpPr>
          <p:spPr bwMode="auto">
            <a:xfrm flipV="1">
              <a:off x="1728" y="3072"/>
              <a:ext cx="1200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6" name="Line 240"/>
            <p:cNvSpPr>
              <a:spLocks noChangeShapeType="1"/>
            </p:cNvSpPr>
            <p:nvPr/>
          </p:nvSpPr>
          <p:spPr bwMode="auto">
            <a:xfrm flipV="1">
              <a:off x="2928" y="2544"/>
              <a:ext cx="19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7" name="Line 241"/>
            <p:cNvSpPr>
              <a:spLocks noChangeShapeType="1"/>
            </p:cNvSpPr>
            <p:nvPr/>
          </p:nvSpPr>
          <p:spPr bwMode="auto">
            <a:xfrm flipV="1">
              <a:off x="1920" y="2544"/>
              <a:ext cx="1200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08" name="Line 242"/>
            <p:cNvSpPr>
              <a:spLocks noChangeShapeType="1"/>
            </p:cNvSpPr>
            <p:nvPr/>
          </p:nvSpPr>
          <p:spPr bwMode="auto">
            <a:xfrm flipV="1">
              <a:off x="1728" y="2544"/>
              <a:ext cx="1392" cy="72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14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Sequences</a:t>
            </a:r>
          </a:p>
        </p:txBody>
      </p:sp>
      <p:sp>
        <p:nvSpPr>
          <p:cNvPr id="583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en-US" sz="2800" dirty="0"/>
              <a:t>The Sequence ADT is a basic, general-purpose, data structure for storing an ordered collection of elements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/>
              <a:t>Direct applications:</a:t>
            </a:r>
          </a:p>
          <a:p>
            <a:pPr lvl="1" eaLnBrk="1" hangingPunct="1"/>
            <a:r>
              <a:rPr lang="en-US" altLang="en-US" sz="2400" dirty="0"/>
              <a:t>Generic replacement for stack, queue, vector, or list</a:t>
            </a:r>
          </a:p>
          <a:p>
            <a:pPr lvl="1" eaLnBrk="1" hangingPunct="1"/>
            <a:r>
              <a:rPr lang="en-US" altLang="en-US" sz="2400" dirty="0"/>
              <a:t>S</a:t>
            </a:r>
            <a:r>
              <a:rPr lang="en-US" altLang="en-US" sz="2400" dirty="0" smtClean="0"/>
              <a:t>mall </a:t>
            </a:r>
            <a:r>
              <a:rPr lang="en-US" altLang="en-US" sz="2400" dirty="0"/>
              <a:t>database (e.g., address book)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dirty="0"/>
              <a:t>Indirect applications:</a:t>
            </a:r>
          </a:p>
          <a:p>
            <a:pPr lvl="1" eaLnBrk="1" hangingPunct="1"/>
            <a:r>
              <a:rPr lang="en-US" altLang="en-US" sz="2400" dirty="0"/>
              <a:t>Building block of more complex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5655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Array-based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/>
                  <a:t>We use a circular array storing positions 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/>
                  <a:t>A position object stores: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/>
                  <a:t>Element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Index</a:t>
                </a:r>
                <a:endParaRPr lang="en-US" altLang="en-US" dirty="0"/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/>
                  <a:t>Indices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keep track of first and last positions</a:t>
                </a:r>
              </a:p>
            </p:txBody>
          </p:sp>
        </mc:Choice>
        <mc:Fallback xmlns="">
          <p:sp>
            <p:nvSpPr>
              <p:cNvPr id="5939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6107111" y="5628888"/>
            <a:ext cx="609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0" name="Rectangle 5"/>
          <p:cNvSpPr>
            <a:spLocks noChangeArrowheads="1"/>
          </p:cNvSpPr>
          <p:nvPr/>
        </p:nvSpPr>
        <p:spPr bwMode="auto">
          <a:xfrm>
            <a:off x="6716711" y="5628888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1" name="Rectangle 6"/>
          <p:cNvSpPr>
            <a:spLocks noChangeArrowheads="1"/>
          </p:cNvSpPr>
          <p:nvPr/>
        </p:nvSpPr>
        <p:spPr bwMode="auto">
          <a:xfrm>
            <a:off x="7326311" y="5628888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2" name="Rectangle 7"/>
          <p:cNvSpPr>
            <a:spLocks noChangeArrowheads="1"/>
          </p:cNvSpPr>
          <p:nvPr/>
        </p:nvSpPr>
        <p:spPr bwMode="auto">
          <a:xfrm>
            <a:off x="7935911" y="5628888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3" name="Rectangle 8"/>
          <p:cNvSpPr>
            <a:spLocks noChangeArrowheads="1"/>
          </p:cNvSpPr>
          <p:nvPr/>
        </p:nvSpPr>
        <p:spPr bwMode="auto">
          <a:xfrm>
            <a:off x="8545511" y="5628888"/>
            <a:ext cx="609600" cy="609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4" name="Rectangle 9"/>
          <p:cNvSpPr>
            <a:spLocks noChangeArrowheads="1"/>
          </p:cNvSpPr>
          <p:nvPr/>
        </p:nvSpPr>
        <p:spPr bwMode="auto">
          <a:xfrm>
            <a:off x="62595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9405" name="Rectangle 10"/>
          <p:cNvSpPr>
            <a:spLocks noChangeArrowheads="1"/>
          </p:cNvSpPr>
          <p:nvPr/>
        </p:nvSpPr>
        <p:spPr bwMode="auto">
          <a:xfrm>
            <a:off x="65643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6" name="Rectangle 11"/>
          <p:cNvSpPr>
            <a:spLocks noChangeArrowheads="1"/>
          </p:cNvSpPr>
          <p:nvPr/>
        </p:nvSpPr>
        <p:spPr bwMode="auto">
          <a:xfrm>
            <a:off x="73898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407" name="Rectangle 12"/>
          <p:cNvSpPr>
            <a:spLocks noChangeArrowheads="1"/>
          </p:cNvSpPr>
          <p:nvPr/>
        </p:nvSpPr>
        <p:spPr bwMode="auto">
          <a:xfrm>
            <a:off x="76946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08" name="Rectangle 13"/>
          <p:cNvSpPr>
            <a:spLocks noChangeArrowheads="1"/>
          </p:cNvSpPr>
          <p:nvPr/>
        </p:nvSpPr>
        <p:spPr bwMode="auto">
          <a:xfrm>
            <a:off x="86090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9409" name="Rectangle 14"/>
          <p:cNvSpPr>
            <a:spLocks noChangeArrowheads="1"/>
          </p:cNvSpPr>
          <p:nvPr/>
        </p:nvSpPr>
        <p:spPr bwMode="auto">
          <a:xfrm>
            <a:off x="8913811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10" name="Rectangle 15"/>
          <p:cNvSpPr>
            <a:spLocks noChangeArrowheads="1"/>
          </p:cNvSpPr>
          <p:nvPr/>
        </p:nvSpPr>
        <p:spPr bwMode="auto">
          <a:xfrm>
            <a:off x="9804399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9411" name="Rectangle 16"/>
          <p:cNvSpPr>
            <a:spLocks noChangeArrowheads="1"/>
          </p:cNvSpPr>
          <p:nvPr/>
        </p:nvSpPr>
        <p:spPr bwMode="auto">
          <a:xfrm>
            <a:off x="10109199" y="4238238"/>
            <a:ext cx="304800" cy="304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12" name="Freeform 17"/>
          <p:cNvSpPr>
            <a:spLocks/>
          </p:cNvSpPr>
          <p:nvPr/>
        </p:nvSpPr>
        <p:spPr bwMode="auto">
          <a:xfrm>
            <a:off x="6564311" y="4549388"/>
            <a:ext cx="539750" cy="1358900"/>
          </a:xfrm>
          <a:custGeom>
            <a:avLst/>
            <a:gdLst>
              <a:gd name="T0" fmla="*/ 2147483647 w 340"/>
              <a:gd name="T1" fmla="*/ 2147483647 h 856"/>
              <a:gd name="T2" fmla="*/ 2147483647 w 340"/>
              <a:gd name="T3" fmla="*/ 2147483647 h 856"/>
              <a:gd name="T4" fmla="*/ 2147483647 w 340"/>
              <a:gd name="T5" fmla="*/ 2147483647 h 856"/>
              <a:gd name="T6" fmla="*/ 0 w 340"/>
              <a:gd name="T7" fmla="*/ 0 h 856"/>
              <a:gd name="T8" fmla="*/ 0 60000 65536"/>
              <a:gd name="T9" fmla="*/ 0 60000 65536"/>
              <a:gd name="T10" fmla="*/ 0 60000 65536"/>
              <a:gd name="T11" fmla="*/ 0 60000 65536"/>
              <a:gd name="T12" fmla="*/ 0 w 340"/>
              <a:gd name="T13" fmla="*/ 0 h 856"/>
              <a:gd name="T14" fmla="*/ 340 w 340"/>
              <a:gd name="T15" fmla="*/ 856 h 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0" h="856">
                <a:moveTo>
                  <a:pt x="272" y="856"/>
                </a:moveTo>
                <a:cubicBezTo>
                  <a:pt x="277" y="804"/>
                  <a:pt x="340" y="620"/>
                  <a:pt x="304" y="544"/>
                </a:cubicBezTo>
                <a:cubicBezTo>
                  <a:pt x="268" y="468"/>
                  <a:pt x="107" y="491"/>
                  <a:pt x="56" y="400"/>
                </a:cubicBezTo>
                <a:cubicBezTo>
                  <a:pt x="5" y="309"/>
                  <a:pt x="12" y="83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13" name="Freeform 18"/>
          <p:cNvSpPr>
            <a:spLocks/>
          </p:cNvSpPr>
          <p:nvPr/>
        </p:nvSpPr>
        <p:spPr bwMode="auto">
          <a:xfrm>
            <a:off x="6704011" y="3038088"/>
            <a:ext cx="152400" cy="1371600"/>
          </a:xfrm>
          <a:custGeom>
            <a:avLst/>
            <a:gdLst>
              <a:gd name="T0" fmla="*/ 0 w 96"/>
              <a:gd name="T1" fmla="*/ 2147483647 h 864"/>
              <a:gd name="T2" fmla="*/ 2147483647 w 96"/>
              <a:gd name="T3" fmla="*/ 2147483647 h 864"/>
              <a:gd name="T4" fmla="*/ 2147483647 w 96"/>
              <a:gd name="T5" fmla="*/ 0 h 864"/>
              <a:gd name="T6" fmla="*/ 0 60000 65536"/>
              <a:gd name="T7" fmla="*/ 0 60000 65536"/>
              <a:gd name="T8" fmla="*/ 0 60000 65536"/>
              <a:gd name="T9" fmla="*/ 0 w 96"/>
              <a:gd name="T10" fmla="*/ 0 h 864"/>
              <a:gd name="T11" fmla="*/ 96 w 9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64">
                <a:moveTo>
                  <a:pt x="0" y="864"/>
                </a:moveTo>
                <a:cubicBezTo>
                  <a:pt x="12" y="784"/>
                  <a:pt x="56" y="528"/>
                  <a:pt x="72" y="384"/>
                </a:cubicBezTo>
                <a:cubicBezTo>
                  <a:pt x="88" y="240"/>
                  <a:pt x="91" y="80"/>
                  <a:pt x="9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pic>
        <p:nvPicPr>
          <p:cNvPr id="5941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6" y="2212589"/>
            <a:ext cx="685800" cy="83502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941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1" y="2244339"/>
            <a:ext cx="685800" cy="80327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9416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9" y="2434839"/>
            <a:ext cx="685800" cy="61277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9417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6" y="2384039"/>
            <a:ext cx="685800" cy="663575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9418" name="AutoShape 23"/>
          <p:cNvSpPr>
            <a:spLocks noChangeArrowheads="1"/>
          </p:cNvSpPr>
          <p:nvPr/>
        </p:nvSpPr>
        <p:spPr bwMode="auto">
          <a:xfrm>
            <a:off x="6056311" y="3800088"/>
            <a:ext cx="49911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19" name="Text Box 24"/>
          <p:cNvSpPr txBox="1">
            <a:spLocks noChangeArrowheads="1"/>
          </p:cNvSpPr>
          <p:nvPr/>
        </p:nvSpPr>
        <p:spPr bwMode="auto">
          <a:xfrm>
            <a:off x="9915526" y="4685501"/>
            <a:ext cx="1197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tx1"/>
                </a:solidFill>
              </a:rPr>
              <a:t>positions</a:t>
            </a:r>
          </a:p>
        </p:txBody>
      </p:sp>
      <p:sp>
        <p:nvSpPr>
          <p:cNvPr id="59420" name="AutoShape 25"/>
          <p:cNvSpPr>
            <a:spLocks noChangeArrowheads="1"/>
          </p:cNvSpPr>
          <p:nvPr/>
        </p:nvSpPr>
        <p:spPr bwMode="auto">
          <a:xfrm>
            <a:off x="6246811" y="1895088"/>
            <a:ext cx="4724400" cy="152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1" name="Text Box 26"/>
          <p:cNvSpPr txBox="1">
            <a:spLocks noChangeArrowheads="1"/>
          </p:cNvSpPr>
          <p:nvPr/>
        </p:nvSpPr>
        <p:spPr bwMode="auto">
          <a:xfrm>
            <a:off x="9660999" y="1933188"/>
            <a:ext cx="12250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59422" name="Rectangle 27"/>
          <p:cNvSpPr>
            <a:spLocks noChangeArrowheads="1"/>
          </p:cNvSpPr>
          <p:nvPr/>
        </p:nvSpPr>
        <p:spPr bwMode="auto">
          <a:xfrm>
            <a:off x="9155111" y="5628888"/>
            <a:ext cx="609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3" name="Rectangle 28"/>
          <p:cNvSpPr>
            <a:spLocks noChangeArrowheads="1"/>
          </p:cNvSpPr>
          <p:nvPr/>
        </p:nvSpPr>
        <p:spPr bwMode="auto">
          <a:xfrm>
            <a:off x="9764711" y="5628888"/>
            <a:ext cx="609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4" name="Rectangle 29"/>
          <p:cNvSpPr>
            <a:spLocks noChangeArrowheads="1"/>
          </p:cNvSpPr>
          <p:nvPr/>
        </p:nvSpPr>
        <p:spPr bwMode="auto">
          <a:xfrm>
            <a:off x="10374311" y="5628888"/>
            <a:ext cx="609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5" name="Freeform 30"/>
          <p:cNvSpPr>
            <a:spLocks/>
          </p:cNvSpPr>
          <p:nvPr/>
        </p:nvSpPr>
        <p:spPr bwMode="auto">
          <a:xfrm>
            <a:off x="7526337" y="4549388"/>
            <a:ext cx="277813" cy="1358900"/>
          </a:xfrm>
          <a:custGeom>
            <a:avLst/>
            <a:gdLst>
              <a:gd name="T0" fmla="*/ 2147483647 w 175"/>
              <a:gd name="T1" fmla="*/ 2147483647 h 856"/>
              <a:gd name="T2" fmla="*/ 2147483647 w 175"/>
              <a:gd name="T3" fmla="*/ 2147483647 h 856"/>
              <a:gd name="T4" fmla="*/ 2147483647 w 175"/>
              <a:gd name="T5" fmla="*/ 2147483647 h 856"/>
              <a:gd name="T6" fmla="*/ 2147483647 w 175"/>
              <a:gd name="T7" fmla="*/ 0 h 856"/>
              <a:gd name="T8" fmla="*/ 0 60000 65536"/>
              <a:gd name="T9" fmla="*/ 0 60000 65536"/>
              <a:gd name="T10" fmla="*/ 0 60000 65536"/>
              <a:gd name="T11" fmla="*/ 0 60000 65536"/>
              <a:gd name="T12" fmla="*/ 0 w 175"/>
              <a:gd name="T13" fmla="*/ 0 h 856"/>
              <a:gd name="T14" fmla="*/ 175 w 175"/>
              <a:gd name="T15" fmla="*/ 856 h 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5" h="856">
                <a:moveTo>
                  <a:pt x="51" y="856"/>
                </a:moveTo>
                <a:cubicBezTo>
                  <a:pt x="46" y="803"/>
                  <a:pt x="0" y="628"/>
                  <a:pt x="18" y="536"/>
                </a:cubicBezTo>
                <a:cubicBezTo>
                  <a:pt x="36" y="444"/>
                  <a:pt x="149" y="393"/>
                  <a:pt x="162" y="304"/>
                </a:cubicBezTo>
                <a:cubicBezTo>
                  <a:pt x="175" y="215"/>
                  <a:pt x="111" y="63"/>
                  <a:pt x="9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6" name="Freeform 31"/>
          <p:cNvSpPr>
            <a:spLocks/>
          </p:cNvSpPr>
          <p:nvPr/>
        </p:nvSpPr>
        <p:spPr bwMode="auto">
          <a:xfrm>
            <a:off x="8228011" y="4562088"/>
            <a:ext cx="685800" cy="1346200"/>
          </a:xfrm>
          <a:custGeom>
            <a:avLst/>
            <a:gdLst>
              <a:gd name="T0" fmla="*/ 0 w 790"/>
              <a:gd name="T1" fmla="*/ 2147483647 h 832"/>
              <a:gd name="T2" fmla="*/ 2147483647 w 790"/>
              <a:gd name="T3" fmla="*/ 2147483647 h 832"/>
              <a:gd name="T4" fmla="*/ 2147483647 w 790"/>
              <a:gd name="T5" fmla="*/ 2147483647 h 832"/>
              <a:gd name="T6" fmla="*/ 2147483647 w 790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790"/>
              <a:gd name="T13" fmla="*/ 0 h 832"/>
              <a:gd name="T14" fmla="*/ 790 w 790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0" h="832">
                <a:moveTo>
                  <a:pt x="0" y="832"/>
                </a:moveTo>
                <a:cubicBezTo>
                  <a:pt x="16" y="785"/>
                  <a:pt x="8" y="623"/>
                  <a:pt x="97" y="552"/>
                </a:cubicBezTo>
                <a:cubicBezTo>
                  <a:pt x="186" y="481"/>
                  <a:pt x="418" y="500"/>
                  <a:pt x="534" y="408"/>
                </a:cubicBezTo>
                <a:cubicBezTo>
                  <a:pt x="650" y="316"/>
                  <a:pt x="737" y="85"/>
                  <a:pt x="79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7" name="Freeform 32"/>
          <p:cNvSpPr>
            <a:spLocks/>
          </p:cNvSpPr>
          <p:nvPr/>
        </p:nvSpPr>
        <p:spPr bwMode="auto">
          <a:xfrm>
            <a:off x="8837611" y="4549388"/>
            <a:ext cx="1270000" cy="1358900"/>
          </a:xfrm>
          <a:custGeom>
            <a:avLst/>
            <a:gdLst>
              <a:gd name="T0" fmla="*/ 0 w 1170"/>
              <a:gd name="T1" fmla="*/ 2147483647 h 864"/>
              <a:gd name="T2" fmla="*/ 2147483647 w 1170"/>
              <a:gd name="T3" fmla="*/ 2147483647 h 864"/>
              <a:gd name="T4" fmla="*/ 2147483647 w 1170"/>
              <a:gd name="T5" fmla="*/ 2147483647 h 864"/>
              <a:gd name="T6" fmla="*/ 2147483647 w 1170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170"/>
              <a:gd name="T13" fmla="*/ 0 h 864"/>
              <a:gd name="T14" fmla="*/ 1170 w 1170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0" h="864">
                <a:moveTo>
                  <a:pt x="0" y="864"/>
                </a:moveTo>
                <a:cubicBezTo>
                  <a:pt x="51" y="799"/>
                  <a:pt x="158" y="572"/>
                  <a:pt x="306" y="472"/>
                </a:cubicBezTo>
                <a:cubicBezTo>
                  <a:pt x="454" y="372"/>
                  <a:pt x="746" y="343"/>
                  <a:pt x="890" y="264"/>
                </a:cubicBezTo>
                <a:cubicBezTo>
                  <a:pt x="1034" y="185"/>
                  <a:pt x="1112" y="55"/>
                  <a:pt x="117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8" name="Freeform 33"/>
          <p:cNvSpPr>
            <a:spLocks/>
          </p:cNvSpPr>
          <p:nvPr/>
        </p:nvSpPr>
        <p:spPr bwMode="auto">
          <a:xfrm>
            <a:off x="7847011" y="3038088"/>
            <a:ext cx="152400" cy="1371600"/>
          </a:xfrm>
          <a:custGeom>
            <a:avLst/>
            <a:gdLst>
              <a:gd name="T0" fmla="*/ 0 w 96"/>
              <a:gd name="T1" fmla="*/ 2147483647 h 864"/>
              <a:gd name="T2" fmla="*/ 2147483647 w 96"/>
              <a:gd name="T3" fmla="*/ 2147483647 h 864"/>
              <a:gd name="T4" fmla="*/ 2147483647 w 96"/>
              <a:gd name="T5" fmla="*/ 0 h 864"/>
              <a:gd name="T6" fmla="*/ 0 60000 65536"/>
              <a:gd name="T7" fmla="*/ 0 60000 65536"/>
              <a:gd name="T8" fmla="*/ 0 60000 65536"/>
              <a:gd name="T9" fmla="*/ 0 w 96"/>
              <a:gd name="T10" fmla="*/ 0 h 864"/>
              <a:gd name="T11" fmla="*/ 96 w 9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64">
                <a:moveTo>
                  <a:pt x="0" y="864"/>
                </a:moveTo>
                <a:cubicBezTo>
                  <a:pt x="12" y="784"/>
                  <a:pt x="56" y="528"/>
                  <a:pt x="72" y="384"/>
                </a:cubicBezTo>
                <a:cubicBezTo>
                  <a:pt x="88" y="240"/>
                  <a:pt x="91" y="80"/>
                  <a:pt x="9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29" name="Freeform 34"/>
          <p:cNvSpPr>
            <a:spLocks/>
          </p:cNvSpPr>
          <p:nvPr/>
        </p:nvSpPr>
        <p:spPr bwMode="auto">
          <a:xfrm>
            <a:off x="9066211" y="3038088"/>
            <a:ext cx="152400" cy="1371600"/>
          </a:xfrm>
          <a:custGeom>
            <a:avLst/>
            <a:gdLst>
              <a:gd name="T0" fmla="*/ 0 w 96"/>
              <a:gd name="T1" fmla="*/ 2147483647 h 864"/>
              <a:gd name="T2" fmla="*/ 2147483647 w 96"/>
              <a:gd name="T3" fmla="*/ 2147483647 h 864"/>
              <a:gd name="T4" fmla="*/ 2147483647 w 96"/>
              <a:gd name="T5" fmla="*/ 0 h 864"/>
              <a:gd name="T6" fmla="*/ 0 60000 65536"/>
              <a:gd name="T7" fmla="*/ 0 60000 65536"/>
              <a:gd name="T8" fmla="*/ 0 60000 65536"/>
              <a:gd name="T9" fmla="*/ 0 w 96"/>
              <a:gd name="T10" fmla="*/ 0 h 864"/>
              <a:gd name="T11" fmla="*/ 96 w 9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64">
                <a:moveTo>
                  <a:pt x="0" y="864"/>
                </a:moveTo>
                <a:cubicBezTo>
                  <a:pt x="12" y="784"/>
                  <a:pt x="56" y="528"/>
                  <a:pt x="72" y="384"/>
                </a:cubicBezTo>
                <a:cubicBezTo>
                  <a:pt x="88" y="240"/>
                  <a:pt x="91" y="80"/>
                  <a:pt x="9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30" name="Freeform 35"/>
          <p:cNvSpPr>
            <a:spLocks/>
          </p:cNvSpPr>
          <p:nvPr/>
        </p:nvSpPr>
        <p:spPr bwMode="auto">
          <a:xfrm>
            <a:off x="10260011" y="3038088"/>
            <a:ext cx="152400" cy="1371600"/>
          </a:xfrm>
          <a:custGeom>
            <a:avLst/>
            <a:gdLst>
              <a:gd name="T0" fmla="*/ 0 w 96"/>
              <a:gd name="T1" fmla="*/ 2147483647 h 864"/>
              <a:gd name="T2" fmla="*/ 2147483647 w 96"/>
              <a:gd name="T3" fmla="*/ 2147483647 h 864"/>
              <a:gd name="T4" fmla="*/ 2147483647 w 96"/>
              <a:gd name="T5" fmla="*/ 0 h 864"/>
              <a:gd name="T6" fmla="*/ 0 60000 65536"/>
              <a:gd name="T7" fmla="*/ 0 60000 65536"/>
              <a:gd name="T8" fmla="*/ 0 60000 65536"/>
              <a:gd name="T9" fmla="*/ 0 w 96"/>
              <a:gd name="T10" fmla="*/ 0 h 864"/>
              <a:gd name="T11" fmla="*/ 96 w 96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864">
                <a:moveTo>
                  <a:pt x="0" y="864"/>
                </a:moveTo>
                <a:cubicBezTo>
                  <a:pt x="12" y="784"/>
                  <a:pt x="56" y="528"/>
                  <a:pt x="72" y="384"/>
                </a:cubicBezTo>
                <a:cubicBezTo>
                  <a:pt x="88" y="240"/>
                  <a:pt x="91" y="80"/>
                  <a:pt x="9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59431" name="Rectangle 36"/>
          <p:cNvSpPr>
            <a:spLocks noChangeArrowheads="1"/>
          </p:cNvSpPr>
          <p:nvPr/>
        </p:nvSpPr>
        <p:spPr bwMode="auto">
          <a:xfrm>
            <a:off x="5688012" y="5743189"/>
            <a:ext cx="29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9432" name="Rectangle 37"/>
          <p:cNvSpPr>
            <a:spLocks noChangeArrowheads="1"/>
          </p:cNvSpPr>
          <p:nvPr/>
        </p:nvSpPr>
        <p:spPr bwMode="auto">
          <a:xfrm>
            <a:off x="9320211" y="6263889"/>
            <a:ext cx="292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l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9433" name="Rectangle 38"/>
          <p:cNvSpPr>
            <a:spLocks noChangeArrowheads="1"/>
          </p:cNvSpPr>
          <p:nvPr/>
        </p:nvSpPr>
        <p:spPr bwMode="auto">
          <a:xfrm>
            <a:off x="6869111" y="6263889"/>
            <a:ext cx="292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f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Sequence Implementations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589739"/>
                  </p:ext>
                </p:extLst>
              </p:nvPr>
            </p:nvGraphicFramePr>
            <p:xfrm>
              <a:off x="2245342" y="2097088"/>
              <a:ext cx="7698139" cy="3024846"/>
            </p:xfrm>
            <a:graphic>
              <a:graphicData uri="http://schemas.openxmlformats.org/drawingml/2006/table">
                <a:tbl>
                  <a:tblPr/>
                  <a:tblGrid>
                    <a:gridCol w="3568988"/>
                    <a:gridCol w="1761871"/>
                    <a:gridCol w="2367280"/>
                  </a:tblGrid>
                  <a:tr h="646771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Circular Array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𝑠𝑖𝑧𝑒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𝑒𝑚𝑝𝑡𝑦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𝑏𝑒𝑔𝑖𝑛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𝑒𝑛𝑑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𝑖𝑛𝑠𝑒𝑟𝑡𝐹𝑟𝑜𝑛𝑡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𝑖𝑛𝑠𝑒𝑟𝑡𝐵𝑎𝑐𝑘</m:t>
                              </m:r>
                              <m:r>
                                <a:rPr kumimoji="0" lang="en-US" altLang="en-US" sz="1800" b="0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𝑎𝑡𝐼𝑛𝑑𝑒𝑥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𝑖𝑛𝑑𝑒𝑥𝑂𝑓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𝑝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8E8F3"/>
                        </a:solidFill>
                      </a:tcPr>
                    </a:tc>
                  </a:tr>
                  <a:tr h="7175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𝑖𝑛𝑠𝑒𝑟𝑡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𝑝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, 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𝑒𝑟𝑎𝑠𝑒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(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𝑝</m:t>
                              </m:r>
                              <m:r>
                                <a:rPr kumimoji="0" lang="en-US" altLang="en-US" sz="18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ＭＳ Ｐゴシック" charset="-128"/>
                                </a:rPr>
                                <m:t>)</m:t>
                              </m:r>
                            </m:oMath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𝑛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𝑂</m:t>
                                </m:r>
                                <m:r>
                                  <a:rPr kumimoji="0" lang="en-US" altLang="en-US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Ｐゴシック" charset="-128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DCDE6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7589739"/>
                  </p:ext>
                </p:extLst>
              </p:nvPr>
            </p:nvGraphicFramePr>
            <p:xfrm>
              <a:off x="2245342" y="2097088"/>
              <a:ext cx="7698139" cy="3024846"/>
            </p:xfrm>
            <a:graphic>
              <a:graphicData uri="http://schemas.openxmlformats.org/drawingml/2006/table">
                <a:tbl>
                  <a:tblPr/>
                  <a:tblGrid>
                    <a:gridCol w="3568988"/>
                    <a:gridCol w="1761871"/>
                    <a:gridCol w="2367280"/>
                  </a:tblGrid>
                  <a:tr h="646771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Circular Array</a:t>
                          </a:r>
                          <a:endParaRPr kumimoji="0" lang="en-US" altLang="en-US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Arial" panose="020B0604020202020204" pitchFamily="34" charset="0"/>
                            <a:ea typeface="ＭＳ Ｐゴシック" charset="-128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l" defTabSz="4572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List Doubly- </a:t>
                          </a:r>
                          <a:r>
                            <a:rPr kumimoji="0" lang="en-US" altLang="en-US" sz="1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Arial" panose="020B0604020202020204" pitchFamily="34" charset="0"/>
                              <a:ea typeface="ＭＳ Ｐゴシック" charset="-128"/>
                            </a:rPr>
                            <a:t>Linked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2D2DB9"/>
                        </a:solidFill>
                      </a:tcPr>
                    </a:tc>
                  </a:tr>
                  <a:tr h="942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71" t="-71613" r="-116382" b="-15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3114" t="-71613" r="-135986" b="-153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5193" t="-71613" r="-1028" b="-153548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71" t="-225424" r="-116382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3114" t="-225424" r="-135986" b="-1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5193" t="-225424" r="-1028" b="-101695"/>
                          </a:stretch>
                        </a:blipFill>
                      </a:tcPr>
                    </a:tc>
                  </a:tr>
                  <a:tr h="717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171" t="-325424" r="-116382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3114" t="-325424" r="-135986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25193" t="-325424" r="-1028" b="-169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86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code to partition a </a:t>
            </a:r>
            <a:r>
              <a:rPr lang="en-US" dirty="0" smtClean="0"/>
              <a:t>list </a:t>
            </a:r>
            <a:r>
              <a:rPr lang="en-US" dirty="0"/>
              <a:t>around a value x, such that all nodes less than x come before all nodes greater than or equal to 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</a:t>
            </a:r>
            <a:r>
              <a:rPr lang="en-US" dirty="0"/>
              <a:t>a function to check if a </a:t>
            </a:r>
            <a:r>
              <a:rPr lang="en-US" dirty="0" smtClean="0"/>
              <a:t>list </a:t>
            </a:r>
            <a:r>
              <a:rPr lang="en-US" dirty="0"/>
              <a:t>is a palindrome.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</p:spPr>
        <p:txBody>
          <a:bodyPr/>
          <a:lstStyle/>
          <a:p>
            <a:r>
              <a:rPr lang="en-US" dirty="0" smtClean="0"/>
              <a:t>Gayle </a:t>
            </a:r>
            <a:r>
              <a:rPr lang="en-US" dirty="0" err="1" smtClean="0"/>
              <a:t>Laakmann</a:t>
            </a:r>
            <a:r>
              <a:rPr lang="en-US" dirty="0" smtClean="0"/>
              <a:t> McDowell, "Cracking the Code Interview: 150 Programming Questions and Solutions", 5th edition, </a:t>
            </a:r>
            <a:r>
              <a:rPr lang="en-US" dirty="0" err="1" smtClean="0"/>
              <a:t>CareerCup</a:t>
            </a:r>
            <a:r>
              <a:rPr lang="en-US" dirty="0" smtClean="0"/>
              <a:t> publishing,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6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Vectors</a:t>
            </a:r>
          </a:p>
        </p:txBody>
      </p:sp>
      <p:sp>
        <p:nvSpPr>
          <p:cNvPr id="3175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Direct applications</a:t>
            </a:r>
          </a:p>
          <a:p>
            <a:pPr lvl="1" eaLnBrk="1" hangingPunct="1"/>
            <a:r>
              <a:rPr lang="en-US" altLang="en-US" smtClean="0"/>
              <a:t>Sorted collection of objects (elementary database)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mtClean="0"/>
              <a:t>Indirect applications</a:t>
            </a:r>
          </a:p>
          <a:p>
            <a:pPr lvl="1" eaLnBrk="1" hangingPunct="1"/>
            <a:r>
              <a:rPr lang="en-US" altLang="en-US" smtClean="0"/>
              <a:t>Auxiliary data structure for algorithms</a:t>
            </a:r>
          </a:p>
          <a:p>
            <a:pPr lvl="1" eaLnBrk="1" hangingPunct="1"/>
            <a:r>
              <a:rPr lang="en-US" altLang="en-US" smtClean="0"/>
              <a:t>Component of other data structures</a:t>
            </a:r>
          </a:p>
        </p:txBody>
      </p:sp>
      <p:pic>
        <p:nvPicPr>
          <p:cNvPr id="34818" name="Picture 2" descr="https://abhishekdelta.files.wordpress.com/2009/12/donald_knu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3490111"/>
            <a:ext cx="5185859" cy="27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Vector ADT</a:t>
            </a:r>
          </a:p>
        </p:txBody>
      </p:sp>
      <p:sp>
        <p:nvSpPr>
          <p:cNvPr id="307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The Vector ADT extends the notion of array by storing a sequence of arbitrary objects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An element can be accessed, inserted or removed by specifying its rank (number of elements preceding it)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/>
              <a:t>An exception is thrown if an incorrect rank is specified (e.g., a negative rank)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7" name="Rectangle 4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sz="half" idx="2"/>
              </p:nvPr>
            </p:nvSpPr>
            <p:spPr>
              <a:xfrm>
                <a:off x="6172200" y="2249486"/>
                <a:ext cx="5001322" cy="354171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000" dirty="0" smtClean="0"/>
                  <a:t>Main vector operations: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dirty="0" smtClean="0"/>
                  <a:t>: </a:t>
                </a:r>
                <a:r>
                  <a:rPr lang="en-US" altLang="en-US" dirty="0"/>
                  <a:t>returns the element at </a:t>
                </a:r>
                <a:r>
                  <a:rPr lang="en-US" altLang="en-US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set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 smtClean="0"/>
                  <a:t>: </a:t>
                </a:r>
                <a:r>
                  <a:rPr lang="en-US" altLang="en-US" dirty="0"/>
                  <a:t>replace the element at </a:t>
                </a:r>
                <a:r>
                  <a:rPr lang="en-US" altLang="en-US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 smtClean="0"/>
                  <a:t>: </a:t>
                </a:r>
                <a:r>
                  <a:rPr lang="en-US" altLang="en-US" dirty="0"/>
                  <a:t>insert a new element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to have </a:t>
                </a:r>
                <a:r>
                  <a:rPr lang="en-US" altLang="en-US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/>
              </a:p>
              <a:p>
                <a:pPr lvl="1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dirty="0" smtClean="0"/>
                  <a:t>: </a:t>
                </a:r>
                <a:r>
                  <a:rPr lang="en-US" altLang="en-US" dirty="0"/>
                  <a:t>removes the element at </a:t>
                </a:r>
                <a:r>
                  <a:rPr lang="en-US" altLang="en-US" dirty="0" smtClean="0"/>
                  <a:t>index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dirty="0"/>
              </a:p>
              <a:p>
                <a:pPr eaLnBrk="1" hangingPunct="1">
                  <a:buClr>
                    <a:schemeClr val="tx1"/>
                  </a:buClr>
                </a:pPr>
                <a:r>
                  <a:rPr lang="en-US" altLang="en-US" sz="2000" dirty="0"/>
                  <a:t>Additional operations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00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en-US" sz="20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en-US" altLang="en-US" sz="2000" i="0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mpty</m:t>
                    </m:r>
                    <m:r>
                      <a:rPr lang="en-US" altLang="en-US" sz="20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727" name="Rectangle 4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001322" cy="3541714"/>
              </a:xfrm>
              <a:blipFill rotWithShape="0">
                <a:blip r:embed="rId2"/>
                <a:stretch>
                  <a:fillRect l="-1829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6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Array-based Vector</a:t>
            </a:r>
            <a:br>
              <a:rPr lang="en-US" altLang="en-US" dirty="0" smtClean="0"/>
            </a:br>
            <a:r>
              <a:rPr lang="en-US" altLang="en-US" sz="2800" dirty="0" smtClean="0"/>
              <a:t>Storage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4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Use an array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dirty="0" smtClean="0"/>
                  <a:t> of size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en-US" dirty="0" smtClean="0"/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A variable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 smtClean="0"/>
                  <a:t> keeps track of the size of the vector (number of elements stored)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dirty="0" smtClean="0"/>
                  <a:t> is implemented in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en-US" dirty="0" smtClean="0"/>
                  <a:t> time by returning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4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475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75" name="Rectangle 58"/>
              <p:cNvSpPr>
                <a:spLocks noChangeArrowheads="1"/>
              </p:cNvSpPr>
              <p:nvPr/>
            </p:nvSpPr>
            <p:spPr bwMode="auto">
              <a:xfrm>
                <a:off x="3048001" y="4495801"/>
                <a:ext cx="29686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775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1" y="4495801"/>
                <a:ext cx="29686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18367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6" name="Rectangle 59"/>
          <p:cNvSpPr>
            <a:spLocks noChangeArrowheads="1"/>
          </p:cNvSpPr>
          <p:nvPr/>
        </p:nvSpPr>
        <p:spPr bwMode="auto">
          <a:xfrm>
            <a:off x="3581400" y="488473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2777" name="Rectangle 60"/>
          <p:cNvSpPr>
            <a:spLocks noChangeArrowheads="1"/>
          </p:cNvSpPr>
          <p:nvPr/>
        </p:nvSpPr>
        <p:spPr bwMode="auto">
          <a:xfrm>
            <a:off x="3886200" y="488473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2778" name="Rectangle 61"/>
          <p:cNvSpPr>
            <a:spLocks noChangeArrowheads="1"/>
          </p:cNvSpPr>
          <p:nvPr/>
        </p:nvSpPr>
        <p:spPr bwMode="auto">
          <a:xfrm>
            <a:off x="4191000" y="4884739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2779" name="Rectangle 65"/>
          <p:cNvSpPr>
            <a:spLocks noChangeArrowheads="1"/>
          </p:cNvSpPr>
          <p:nvPr/>
        </p:nvSpPr>
        <p:spPr bwMode="auto">
          <a:xfrm>
            <a:off x="6858001" y="4884739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2780" name="Rectangle 82"/>
          <p:cNvSpPr>
            <a:spLocks noChangeArrowheads="1"/>
          </p:cNvSpPr>
          <p:nvPr/>
        </p:nvSpPr>
        <p:spPr bwMode="auto">
          <a:xfrm>
            <a:off x="35052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1" name="Rectangle 83"/>
          <p:cNvSpPr>
            <a:spLocks noChangeArrowheads="1"/>
          </p:cNvSpPr>
          <p:nvPr/>
        </p:nvSpPr>
        <p:spPr bwMode="auto">
          <a:xfrm>
            <a:off x="38100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84"/>
          <p:cNvSpPr>
            <a:spLocks noChangeArrowheads="1"/>
          </p:cNvSpPr>
          <p:nvPr/>
        </p:nvSpPr>
        <p:spPr bwMode="auto">
          <a:xfrm>
            <a:off x="41148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3" name="Rectangle 85"/>
          <p:cNvSpPr>
            <a:spLocks noChangeArrowheads="1"/>
          </p:cNvSpPr>
          <p:nvPr/>
        </p:nvSpPr>
        <p:spPr bwMode="auto">
          <a:xfrm>
            <a:off x="44196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4" name="Rectangle 86"/>
          <p:cNvSpPr>
            <a:spLocks noChangeArrowheads="1"/>
          </p:cNvSpPr>
          <p:nvPr/>
        </p:nvSpPr>
        <p:spPr bwMode="auto">
          <a:xfrm>
            <a:off x="47244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5" name="Rectangle 87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6" name="Rectangle 88"/>
          <p:cNvSpPr>
            <a:spLocks noChangeArrowheads="1"/>
          </p:cNvSpPr>
          <p:nvPr/>
        </p:nvSpPr>
        <p:spPr bwMode="auto">
          <a:xfrm>
            <a:off x="5334000" y="4572000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7" name="Rectangle 89"/>
          <p:cNvSpPr>
            <a:spLocks noChangeArrowheads="1"/>
          </p:cNvSpPr>
          <p:nvPr/>
        </p:nvSpPr>
        <p:spPr bwMode="auto">
          <a:xfrm>
            <a:off x="56388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8" name="Rectangle 90"/>
          <p:cNvSpPr>
            <a:spLocks noChangeArrowheads="1"/>
          </p:cNvSpPr>
          <p:nvPr/>
        </p:nvSpPr>
        <p:spPr bwMode="auto">
          <a:xfrm>
            <a:off x="59436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89" name="Rectangle 91"/>
          <p:cNvSpPr>
            <a:spLocks noChangeArrowheads="1"/>
          </p:cNvSpPr>
          <p:nvPr/>
        </p:nvSpPr>
        <p:spPr bwMode="auto">
          <a:xfrm>
            <a:off x="62484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0" name="Rectangle 92"/>
          <p:cNvSpPr>
            <a:spLocks noChangeArrowheads="1"/>
          </p:cNvSpPr>
          <p:nvPr/>
        </p:nvSpPr>
        <p:spPr bwMode="auto">
          <a:xfrm>
            <a:off x="6553200" y="4572000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1" name="Rectangle 93"/>
          <p:cNvSpPr>
            <a:spLocks noChangeArrowheads="1"/>
          </p:cNvSpPr>
          <p:nvPr/>
        </p:nvSpPr>
        <p:spPr bwMode="auto">
          <a:xfrm>
            <a:off x="68580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2" name="Rectangle 94"/>
          <p:cNvSpPr>
            <a:spLocks noChangeArrowheads="1"/>
          </p:cNvSpPr>
          <p:nvPr/>
        </p:nvSpPr>
        <p:spPr bwMode="auto">
          <a:xfrm>
            <a:off x="71628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3" name="Rectangle 95"/>
          <p:cNvSpPr>
            <a:spLocks noChangeArrowheads="1"/>
          </p:cNvSpPr>
          <p:nvPr/>
        </p:nvSpPr>
        <p:spPr bwMode="auto">
          <a:xfrm>
            <a:off x="74676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4" name="Rectangle 96"/>
          <p:cNvSpPr>
            <a:spLocks noChangeArrowheads="1"/>
          </p:cNvSpPr>
          <p:nvPr/>
        </p:nvSpPr>
        <p:spPr bwMode="auto">
          <a:xfrm>
            <a:off x="77724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5" name="Rectangle 97"/>
          <p:cNvSpPr>
            <a:spLocks noChangeArrowheads="1"/>
          </p:cNvSpPr>
          <p:nvPr/>
        </p:nvSpPr>
        <p:spPr bwMode="auto">
          <a:xfrm>
            <a:off x="80772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6" name="Rectangle 98"/>
          <p:cNvSpPr>
            <a:spLocks noChangeArrowheads="1"/>
          </p:cNvSpPr>
          <p:nvPr/>
        </p:nvSpPr>
        <p:spPr bwMode="auto">
          <a:xfrm>
            <a:off x="8382000" y="4572000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2797" name="Rectangle 130"/>
          <p:cNvSpPr>
            <a:spLocks noChangeArrowheads="1"/>
          </p:cNvSpPr>
          <p:nvPr/>
        </p:nvSpPr>
        <p:spPr bwMode="auto">
          <a:xfrm>
            <a:off x="5334001" y="4892676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endParaRPr lang="en-US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98" name="Rectangle 58"/>
              <p:cNvSpPr>
                <a:spLocks noChangeArrowheads="1"/>
              </p:cNvSpPr>
              <p:nvPr/>
            </p:nvSpPr>
            <p:spPr bwMode="auto">
              <a:xfrm>
                <a:off x="8229600" y="4114801"/>
                <a:ext cx="685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798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0" y="4114801"/>
                <a:ext cx="68580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4159" r="-3540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99" name="Rectangle 58"/>
          <p:cNvSpPr>
            <a:spLocks noChangeArrowheads="1"/>
          </p:cNvSpPr>
          <p:nvPr/>
        </p:nvSpPr>
        <p:spPr bwMode="auto">
          <a:xfrm>
            <a:off x="3505201" y="4191001"/>
            <a:ext cx="29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Array-based Vector</a:t>
            </a:r>
            <a:br>
              <a:rPr lang="en-US" altLang="en-US" dirty="0" smtClean="0"/>
            </a:br>
            <a:r>
              <a:rPr lang="en-US" altLang="en-US" sz="2800" dirty="0" smtClean="0"/>
              <a:t>Insertion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8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63636" y="2249487"/>
                <a:ext cx="9905999" cy="3541714"/>
              </a:xfrm>
            </p:spPr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dirty="0" smtClean="0"/>
                  <a:t>, we need to make room for the new element by shifting forward the 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smtClean="0"/>
                  <a:t> elements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en-US" dirty="0" smtClean="0"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In the worst case 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 smtClean="0"/>
                  <a:t>), this takes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 smtClean="0"/>
                  <a:t> time</a:t>
                </a:r>
              </a:p>
            </p:txBody>
          </p:sp>
        </mc:Choice>
        <mc:Fallback xmlns="">
          <p:sp>
            <p:nvSpPr>
              <p:cNvPr id="33798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3636" y="2249487"/>
                <a:ext cx="9905999" cy="3541714"/>
              </a:xfrm>
              <a:blipFill rotWithShape="0">
                <a:blip r:embed="rId2"/>
                <a:stretch>
                  <a:fillRect l="-1292" t="-4475" r="-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9" name="Rectangle 55"/>
          <p:cNvSpPr>
            <a:spLocks noChangeArrowheads="1"/>
          </p:cNvSpPr>
          <p:nvPr/>
        </p:nvSpPr>
        <p:spPr bwMode="auto">
          <a:xfrm>
            <a:off x="3204041" y="3826726"/>
            <a:ext cx="29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00" name="Rectangle 56"/>
          <p:cNvSpPr>
            <a:spLocks noChangeArrowheads="1"/>
          </p:cNvSpPr>
          <p:nvPr/>
        </p:nvSpPr>
        <p:spPr bwMode="auto">
          <a:xfrm>
            <a:off x="3737440" y="42156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01" name="Rectangle 57"/>
          <p:cNvSpPr>
            <a:spLocks noChangeArrowheads="1"/>
          </p:cNvSpPr>
          <p:nvPr/>
        </p:nvSpPr>
        <p:spPr bwMode="auto">
          <a:xfrm>
            <a:off x="4042240" y="42156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02" name="Rectangle 58"/>
          <p:cNvSpPr>
            <a:spLocks noChangeArrowheads="1"/>
          </p:cNvSpPr>
          <p:nvPr/>
        </p:nvSpPr>
        <p:spPr bwMode="auto">
          <a:xfrm>
            <a:off x="4347040" y="42156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03" name="Rectangle 59"/>
          <p:cNvSpPr>
            <a:spLocks noChangeArrowheads="1"/>
          </p:cNvSpPr>
          <p:nvPr/>
        </p:nvSpPr>
        <p:spPr bwMode="auto">
          <a:xfrm>
            <a:off x="7014041" y="4215664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3804" name="Rectangle 60"/>
          <p:cNvSpPr>
            <a:spLocks noChangeArrowheads="1"/>
          </p:cNvSpPr>
          <p:nvPr/>
        </p:nvSpPr>
        <p:spPr bwMode="auto">
          <a:xfrm>
            <a:off x="36390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805" name="Rectangle 61"/>
          <p:cNvSpPr>
            <a:spLocks noChangeArrowheads="1"/>
          </p:cNvSpPr>
          <p:nvPr/>
        </p:nvSpPr>
        <p:spPr bwMode="auto">
          <a:xfrm>
            <a:off x="39438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62"/>
          <p:cNvSpPr>
            <a:spLocks noChangeArrowheads="1"/>
          </p:cNvSpPr>
          <p:nvPr/>
        </p:nvSpPr>
        <p:spPr bwMode="auto">
          <a:xfrm>
            <a:off x="42486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07" name="Rectangle 63"/>
          <p:cNvSpPr>
            <a:spLocks noChangeArrowheads="1"/>
          </p:cNvSpPr>
          <p:nvPr/>
        </p:nvSpPr>
        <p:spPr bwMode="auto">
          <a:xfrm>
            <a:off x="45534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08" name="Rectangle 64"/>
          <p:cNvSpPr>
            <a:spLocks noChangeArrowheads="1"/>
          </p:cNvSpPr>
          <p:nvPr/>
        </p:nvSpPr>
        <p:spPr bwMode="auto">
          <a:xfrm>
            <a:off x="48582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09" name="Rectangle 65"/>
          <p:cNvSpPr>
            <a:spLocks noChangeArrowheads="1"/>
          </p:cNvSpPr>
          <p:nvPr/>
        </p:nvSpPr>
        <p:spPr bwMode="auto">
          <a:xfrm>
            <a:off x="51630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0" name="Rectangle 66"/>
          <p:cNvSpPr>
            <a:spLocks noChangeArrowheads="1"/>
          </p:cNvSpPr>
          <p:nvPr/>
        </p:nvSpPr>
        <p:spPr bwMode="auto">
          <a:xfrm>
            <a:off x="54678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811" name="Rectangle 67"/>
          <p:cNvSpPr>
            <a:spLocks noChangeArrowheads="1"/>
          </p:cNvSpPr>
          <p:nvPr/>
        </p:nvSpPr>
        <p:spPr bwMode="auto">
          <a:xfrm>
            <a:off x="57726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2" name="Rectangle 68"/>
          <p:cNvSpPr>
            <a:spLocks noChangeArrowheads="1"/>
          </p:cNvSpPr>
          <p:nvPr/>
        </p:nvSpPr>
        <p:spPr bwMode="auto">
          <a:xfrm>
            <a:off x="60774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3" name="Rectangle 69"/>
          <p:cNvSpPr>
            <a:spLocks noChangeArrowheads="1"/>
          </p:cNvSpPr>
          <p:nvPr/>
        </p:nvSpPr>
        <p:spPr bwMode="auto">
          <a:xfrm>
            <a:off x="63822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4" name="Rectangle 70"/>
          <p:cNvSpPr>
            <a:spLocks noChangeArrowheads="1"/>
          </p:cNvSpPr>
          <p:nvPr/>
        </p:nvSpPr>
        <p:spPr bwMode="auto">
          <a:xfrm>
            <a:off x="6687016" y="39029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5" name="Rectangle 71"/>
          <p:cNvSpPr>
            <a:spLocks noChangeArrowheads="1"/>
          </p:cNvSpPr>
          <p:nvPr/>
        </p:nvSpPr>
        <p:spPr bwMode="auto">
          <a:xfrm>
            <a:off x="69918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6" name="Rectangle 72"/>
          <p:cNvSpPr>
            <a:spLocks noChangeArrowheads="1"/>
          </p:cNvSpPr>
          <p:nvPr/>
        </p:nvSpPr>
        <p:spPr bwMode="auto">
          <a:xfrm>
            <a:off x="72966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7" name="Rectangle 73"/>
          <p:cNvSpPr>
            <a:spLocks noChangeArrowheads="1"/>
          </p:cNvSpPr>
          <p:nvPr/>
        </p:nvSpPr>
        <p:spPr bwMode="auto">
          <a:xfrm>
            <a:off x="76014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8" name="Rectangle 74"/>
          <p:cNvSpPr>
            <a:spLocks noChangeArrowheads="1"/>
          </p:cNvSpPr>
          <p:nvPr/>
        </p:nvSpPr>
        <p:spPr bwMode="auto">
          <a:xfrm>
            <a:off x="79062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19" name="Rectangle 75"/>
          <p:cNvSpPr>
            <a:spLocks noChangeArrowheads="1"/>
          </p:cNvSpPr>
          <p:nvPr/>
        </p:nvSpPr>
        <p:spPr bwMode="auto">
          <a:xfrm>
            <a:off x="82110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20" name="Rectangle 76"/>
          <p:cNvSpPr>
            <a:spLocks noChangeArrowheads="1"/>
          </p:cNvSpPr>
          <p:nvPr/>
        </p:nvSpPr>
        <p:spPr bwMode="auto">
          <a:xfrm>
            <a:off x="8515816" y="39029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21" name="Rectangle 77"/>
          <p:cNvSpPr>
            <a:spLocks noChangeArrowheads="1"/>
          </p:cNvSpPr>
          <p:nvPr/>
        </p:nvSpPr>
        <p:spPr bwMode="auto">
          <a:xfrm>
            <a:off x="5490041" y="4223601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3822" name="Rectangle 78"/>
          <p:cNvSpPr>
            <a:spLocks noChangeArrowheads="1"/>
          </p:cNvSpPr>
          <p:nvPr/>
        </p:nvSpPr>
        <p:spPr bwMode="auto">
          <a:xfrm>
            <a:off x="3204041" y="4741126"/>
            <a:ext cx="29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23" name="Rectangle 79"/>
          <p:cNvSpPr>
            <a:spLocks noChangeArrowheads="1"/>
          </p:cNvSpPr>
          <p:nvPr/>
        </p:nvSpPr>
        <p:spPr bwMode="auto">
          <a:xfrm>
            <a:off x="3737440" y="51300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24" name="Rectangle 80"/>
          <p:cNvSpPr>
            <a:spLocks noChangeArrowheads="1"/>
          </p:cNvSpPr>
          <p:nvPr/>
        </p:nvSpPr>
        <p:spPr bwMode="auto">
          <a:xfrm>
            <a:off x="4042240" y="51300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25" name="Rectangle 81"/>
          <p:cNvSpPr>
            <a:spLocks noChangeArrowheads="1"/>
          </p:cNvSpPr>
          <p:nvPr/>
        </p:nvSpPr>
        <p:spPr bwMode="auto">
          <a:xfrm>
            <a:off x="4347040" y="51300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26" name="Rectangle 82"/>
          <p:cNvSpPr>
            <a:spLocks noChangeArrowheads="1"/>
          </p:cNvSpPr>
          <p:nvPr/>
        </p:nvSpPr>
        <p:spPr bwMode="auto">
          <a:xfrm>
            <a:off x="7014041" y="5130064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27" name="Rectangle 83"/>
          <p:cNvSpPr>
            <a:spLocks noChangeArrowheads="1"/>
          </p:cNvSpPr>
          <p:nvPr/>
        </p:nvSpPr>
        <p:spPr bwMode="auto">
          <a:xfrm>
            <a:off x="36390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828" name="Rectangle 84"/>
          <p:cNvSpPr>
            <a:spLocks noChangeArrowheads="1"/>
          </p:cNvSpPr>
          <p:nvPr/>
        </p:nvSpPr>
        <p:spPr bwMode="auto">
          <a:xfrm>
            <a:off x="39438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29" name="Rectangle 85"/>
          <p:cNvSpPr>
            <a:spLocks noChangeArrowheads="1"/>
          </p:cNvSpPr>
          <p:nvPr/>
        </p:nvSpPr>
        <p:spPr bwMode="auto">
          <a:xfrm>
            <a:off x="42486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0" name="Rectangle 86"/>
          <p:cNvSpPr>
            <a:spLocks noChangeArrowheads="1"/>
          </p:cNvSpPr>
          <p:nvPr/>
        </p:nvSpPr>
        <p:spPr bwMode="auto">
          <a:xfrm>
            <a:off x="45534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1" name="Rectangle 87"/>
          <p:cNvSpPr>
            <a:spLocks noChangeArrowheads="1"/>
          </p:cNvSpPr>
          <p:nvPr/>
        </p:nvSpPr>
        <p:spPr bwMode="auto">
          <a:xfrm>
            <a:off x="48582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2" name="Rectangle 88"/>
          <p:cNvSpPr>
            <a:spLocks noChangeArrowheads="1"/>
          </p:cNvSpPr>
          <p:nvPr/>
        </p:nvSpPr>
        <p:spPr bwMode="auto">
          <a:xfrm>
            <a:off x="51630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3" name="Rectangle 89"/>
          <p:cNvSpPr>
            <a:spLocks noChangeArrowheads="1"/>
          </p:cNvSpPr>
          <p:nvPr/>
        </p:nvSpPr>
        <p:spPr bwMode="auto">
          <a:xfrm>
            <a:off x="54678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834" name="Rectangle 90"/>
          <p:cNvSpPr>
            <a:spLocks noChangeArrowheads="1"/>
          </p:cNvSpPr>
          <p:nvPr/>
        </p:nvSpPr>
        <p:spPr bwMode="auto">
          <a:xfrm>
            <a:off x="5772616" y="48173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5" name="Rectangle 91"/>
          <p:cNvSpPr>
            <a:spLocks noChangeArrowheads="1"/>
          </p:cNvSpPr>
          <p:nvPr/>
        </p:nvSpPr>
        <p:spPr bwMode="auto">
          <a:xfrm>
            <a:off x="6077416" y="48173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6" name="Rectangle 92"/>
          <p:cNvSpPr>
            <a:spLocks noChangeArrowheads="1"/>
          </p:cNvSpPr>
          <p:nvPr/>
        </p:nvSpPr>
        <p:spPr bwMode="auto">
          <a:xfrm>
            <a:off x="6382216" y="48173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7" name="Rectangle 93"/>
          <p:cNvSpPr>
            <a:spLocks noChangeArrowheads="1"/>
          </p:cNvSpPr>
          <p:nvPr/>
        </p:nvSpPr>
        <p:spPr bwMode="auto">
          <a:xfrm>
            <a:off x="6687016" y="48173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8" name="Rectangle 94"/>
          <p:cNvSpPr>
            <a:spLocks noChangeArrowheads="1"/>
          </p:cNvSpPr>
          <p:nvPr/>
        </p:nvSpPr>
        <p:spPr bwMode="auto">
          <a:xfrm>
            <a:off x="6991816" y="48173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39" name="Rectangle 95"/>
          <p:cNvSpPr>
            <a:spLocks noChangeArrowheads="1"/>
          </p:cNvSpPr>
          <p:nvPr/>
        </p:nvSpPr>
        <p:spPr bwMode="auto">
          <a:xfrm>
            <a:off x="72966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40" name="Rectangle 96"/>
          <p:cNvSpPr>
            <a:spLocks noChangeArrowheads="1"/>
          </p:cNvSpPr>
          <p:nvPr/>
        </p:nvSpPr>
        <p:spPr bwMode="auto">
          <a:xfrm>
            <a:off x="76014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41" name="Rectangle 97"/>
          <p:cNvSpPr>
            <a:spLocks noChangeArrowheads="1"/>
          </p:cNvSpPr>
          <p:nvPr/>
        </p:nvSpPr>
        <p:spPr bwMode="auto">
          <a:xfrm>
            <a:off x="79062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42" name="Rectangle 98"/>
          <p:cNvSpPr>
            <a:spLocks noChangeArrowheads="1"/>
          </p:cNvSpPr>
          <p:nvPr/>
        </p:nvSpPr>
        <p:spPr bwMode="auto">
          <a:xfrm>
            <a:off x="82110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43" name="Rectangle 99"/>
          <p:cNvSpPr>
            <a:spLocks noChangeArrowheads="1"/>
          </p:cNvSpPr>
          <p:nvPr/>
        </p:nvSpPr>
        <p:spPr bwMode="auto">
          <a:xfrm>
            <a:off x="8515816" y="48173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44" name="Rectangle 100"/>
          <p:cNvSpPr>
            <a:spLocks noChangeArrowheads="1"/>
          </p:cNvSpPr>
          <p:nvPr/>
        </p:nvSpPr>
        <p:spPr bwMode="auto">
          <a:xfrm>
            <a:off x="5490041" y="5138001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3845" name="Rectangle 101"/>
          <p:cNvSpPr>
            <a:spLocks noChangeArrowheads="1"/>
          </p:cNvSpPr>
          <p:nvPr/>
        </p:nvSpPr>
        <p:spPr bwMode="auto">
          <a:xfrm>
            <a:off x="3181817" y="5655526"/>
            <a:ext cx="2968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V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46" name="Rectangle 102"/>
          <p:cNvSpPr>
            <a:spLocks noChangeArrowheads="1"/>
          </p:cNvSpPr>
          <p:nvPr/>
        </p:nvSpPr>
        <p:spPr bwMode="auto">
          <a:xfrm>
            <a:off x="3715216" y="60444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0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47" name="Rectangle 103"/>
          <p:cNvSpPr>
            <a:spLocks noChangeArrowheads="1"/>
          </p:cNvSpPr>
          <p:nvPr/>
        </p:nvSpPr>
        <p:spPr bwMode="auto">
          <a:xfrm>
            <a:off x="4020016" y="60444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48" name="Rectangle 104"/>
          <p:cNvSpPr>
            <a:spLocks noChangeArrowheads="1"/>
          </p:cNvSpPr>
          <p:nvPr/>
        </p:nvSpPr>
        <p:spPr bwMode="auto">
          <a:xfrm>
            <a:off x="4324816" y="6044464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49" name="Rectangle 105"/>
          <p:cNvSpPr>
            <a:spLocks noChangeArrowheads="1"/>
          </p:cNvSpPr>
          <p:nvPr/>
        </p:nvSpPr>
        <p:spPr bwMode="auto">
          <a:xfrm>
            <a:off x="7322017" y="6044464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>
                <a:solidFill>
                  <a:schemeClr val="tx1"/>
                </a:solidFill>
                <a:latin typeface="Times New Roman" panose="02020603050405020304" pitchFamily="18" charset="0"/>
              </a:rPr>
              <a:t>n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850" name="Rectangle 106"/>
          <p:cNvSpPr>
            <a:spLocks noChangeArrowheads="1"/>
          </p:cNvSpPr>
          <p:nvPr/>
        </p:nvSpPr>
        <p:spPr bwMode="auto">
          <a:xfrm>
            <a:off x="36390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851" name="Rectangle 107"/>
          <p:cNvSpPr>
            <a:spLocks noChangeArrowheads="1"/>
          </p:cNvSpPr>
          <p:nvPr/>
        </p:nvSpPr>
        <p:spPr bwMode="auto">
          <a:xfrm>
            <a:off x="39438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2" name="Rectangle 108"/>
          <p:cNvSpPr>
            <a:spLocks noChangeArrowheads="1"/>
          </p:cNvSpPr>
          <p:nvPr/>
        </p:nvSpPr>
        <p:spPr bwMode="auto">
          <a:xfrm>
            <a:off x="42486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3" name="Rectangle 109"/>
          <p:cNvSpPr>
            <a:spLocks noChangeArrowheads="1"/>
          </p:cNvSpPr>
          <p:nvPr/>
        </p:nvSpPr>
        <p:spPr bwMode="auto">
          <a:xfrm>
            <a:off x="45534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4" name="Rectangle 110"/>
          <p:cNvSpPr>
            <a:spLocks noChangeArrowheads="1"/>
          </p:cNvSpPr>
          <p:nvPr/>
        </p:nvSpPr>
        <p:spPr bwMode="auto">
          <a:xfrm>
            <a:off x="48582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5" name="Rectangle 111"/>
          <p:cNvSpPr>
            <a:spLocks noChangeArrowheads="1"/>
          </p:cNvSpPr>
          <p:nvPr/>
        </p:nvSpPr>
        <p:spPr bwMode="auto">
          <a:xfrm>
            <a:off x="5163016" y="5731725"/>
            <a:ext cx="3048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6" name="Rectangle 112"/>
          <p:cNvSpPr>
            <a:spLocks noChangeArrowheads="1"/>
          </p:cNvSpPr>
          <p:nvPr/>
        </p:nvSpPr>
        <p:spPr bwMode="auto">
          <a:xfrm>
            <a:off x="5467816" y="5731725"/>
            <a:ext cx="304800" cy="3048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e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57" name="Rectangle 113"/>
          <p:cNvSpPr>
            <a:spLocks noChangeArrowheads="1"/>
          </p:cNvSpPr>
          <p:nvPr/>
        </p:nvSpPr>
        <p:spPr bwMode="auto">
          <a:xfrm>
            <a:off x="5772616" y="57317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8" name="Rectangle 114"/>
          <p:cNvSpPr>
            <a:spLocks noChangeArrowheads="1"/>
          </p:cNvSpPr>
          <p:nvPr/>
        </p:nvSpPr>
        <p:spPr bwMode="auto">
          <a:xfrm>
            <a:off x="6077416" y="57317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59" name="Rectangle 115"/>
          <p:cNvSpPr>
            <a:spLocks noChangeArrowheads="1"/>
          </p:cNvSpPr>
          <p:nvPr/>
        </p:nvSpPr>
        <p:spPr bwMode="auto">
          <a:xfrm>
            <a:off x="6382216" y="57317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0" name="Rectangle 116"/>
          <p:cNvSpPr>
            <a:spLocks noChangeArrowheads="1"/>
          </p:cNvSpPr>
          <p:nvPr/>
        </p:nvSpPr>
        <p:spPr bwMode="auto">
          <a:xfrm>
            <a:off x="6687016" y="57317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1" name="Rectangle 117"/>
          <p:cNvSpPr>
            <a:spLocks noChangeArrowheads="1"/>
          </p:cNvSpPr>
          <p:nvPr/>
        </p:nvSpPr>
        <p:spPr bwMode="auto">
          <a:xfrm>
            <a:off x="6991816" y="57317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2" name="Rectangle 118"/>
          <p:cNvSpPr>
            <a:spLocks noChangeArrowheads="1"/>
          </p:cNvSpPr>
          <p:nvPr/>
        </p:nvSpPr>
        <p:spPr bwMode="auto">
          <a:xfrm>
            <a:off x="7296616" y="57317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3" name="Rectangle 119"/>
          <p:cNvSpPr>
            <a:spLocks noChangeArrowheads="1"/>
          </p:cNvSpPr>
          <p:nvPr/>
        </p:nvSpPr>
        <p:spPr bwMode="auto">
          <a:xfrm>
            <a:off x="7601416" y="57317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4" name="Rectangle 120"/>
          <p:cNvSpPr>
            <a:spLocks noChangeArrowheads="1"/>
          </p:cNvSpPr>
          <p:nvPr/>
        </p:nvSpPr>
        <p:spPr bwMode="auto">
          <a:xfrm>
            <a:off x="7906216" y="57317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5" name="Rectangle 121"/>
          <p:cNvSpPr>
            <a:spLocks noChangeArrowheads="1"/>
          </p:cNvSpPr>
          <p:nvPr/>
        </p:nvSpPr>
        <p:spPr bwMode="auto">
          <a:xfrm>
            <a:off x="8211016" y="57317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6" name="Rectangle 122"/>
          <p:cNvSpPr>
            <a:spLocks noChangeArrowheads="1"/>
          </p:cNvSpPr>
          <p:nvPr/>
        </p:nvSpPr>
        <p:spPr bwMode="auto">
          <a:xfrm>
            <a:off x="8515816" y="5731725"/>
            <a:ext cx="304800" cy="304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33867" name="Rectangle 123"/>
          <p:cNvSpPr>
            <a:spLocks noChangeArrowheads="1"/>
          </p:cNvSpPr>
          <p:nvPr/>
        </p:nvSpPr>
        <p:spPr bwMode="auto">
          <a:xfrm>
            <a:off x="5467817" y="6052401"/>
            <a:ext cx="282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endParaRPr lang="en-US" altLang="en-US" dirty="0">
              <a:solidFill>
                <a:schemeClr val="tx1"/>
              </a:solidFill>
            </a:endParaRPr>
          </a:p>
        </p:txBody>
      </p:sp>
      <p:cxnSp>
        <p:nvCxnSpPr>
          <p:cNvPr id="33868" name="AutoShape 124"/>
          <p:cNvCxnSpPr>
            <a:cxnSpLocks noChangeShapeType="1"/>
            <a:stCxn id="33833" idx="0"/>
            <a:endCxn id="33834" idx="0"/>
          </p:cNvCxnSpPr>
          <p:nvPr/>
        </p:nvCxnSpPr>
        <p:spPr bwMode="auto">
          <a:xfrm rot="5400000" flipV="1">
            <a:off x="5771822" y="4646669"/>
            <a:ext cx="1588" cy="304800"/>
          </a:xfrm>
          <a:prstGeom prst="curvedConnector3">
            <a:avLst>
              <a:gd name="adj1" fmla="val -13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69" name="AutoShape 126"/>
          <p:cNvCxnSpPr>
            <a:cxnSpLocks noChangeShapeType="1"/>
          </p:cNvCxnSpPr>
          <p:nvPr/>
        </p:nvCxnSpPr>
        <p:spPr bwMode="auto">
          <a:xfrm rot="5400000" flipV="1">
            <a:off x="6076622" y="4665719"/>
            <a:ext cx="1588" cy="304800"/>
          </a:xfrm>
          <a:prstGeom prst="curvedConnector3">
            <a:avLst>
              <a:gd name="adj1" fmla="val -13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0" name="AutoShape 127"/>
          <p:cNvCxnSpPr>
            <a:cxnSpLocks noChangeShapeType="1"/>
          </p:cNvCxnSpPr>
          <p:nvPr/>
        </p:nvCxnSpPr>
        <p:spPr bwMode="auto">
          <a:xfrm rot="5400000" flipV="1">
            <a:off x="6381422" y="4665719"/>
            <a:ext cx="1588" cy="304800"/>
          </a:xfrm>
          <a:prstGeom prst="curvedConnector3">
            <a:avLst>
              <a:gd name="adj1" fmla="val -13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1" name="AutoShape 128"/>
          <p:cNvCxnSpPr>
            <a:cxnSpLocks noChangeShapeType="1"/>
          </p:cNvCxnSpPr>
          <p:nvPr/>
        </p:nvCxnSpPr>
        <p:spPr bwMode="auto">
          <a:xfrm rot="5400000" flipV="1">
            <a:off x="6686222" y="4665719"/>
            <a:ext cx="1588" cy="304800"/>
          </a:xfrm>
          <a:prstGeom prst="curvedConnector3">
            <a:avLst>
              <a:gd name="adj1" fmla="val -13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72" name="AutoShape 129"/>
          <p:cNvCxnSpPr>
            <a:cxnSpLocks noChangeShapeType="1"/>
          </p:cNvCxnSpPr>
          <p:nvPr/>
        </p:nvCxnSpPr>
        <p:spPr bwMode="auto">
          <a:xfrm rot="5400000" flipV="1">
            <a:off x="6991022" y="4665719"/>
            <a:ext cx="1588" cy="304800"/>
          </a:xfrm>
          <a:prstGeom prst="curvedConnector3">
            <a:avLst>
              <a:gd name="adj1" fmla="val -1320000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66"/>
          <p:cNvSpPr>
            <a:spLocks noChangeArrowheads="1"/>
          </p:cNvSpPr>
          <p:nvPr/>
        </p:nvSpPr>
        <p:spPr bwMode="auto">
          <a:xfrm>
            <a:off x="5490041" y="39029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3" name="Rectangle 67"/>
          <p:cNvSpPr>
            <a:spLocks noChangeArrowheads="1"/>
          </p:cNvSpPr>
          <p:nvPr/>
        </p:nvSpPr>
        <p:spPr bwMode="auto">
          <a:xfrm>
            <a:off x="5794841" y="39029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4" name="Rectangle 68"/>
          <p:cNvSpPr>
            <a:spLocks noChangeArrowheads="1"/>
          </p:cNvSpPr>
          <p:nvPr/>
        </p:nvSpPr>
        <p:spPr bwMode="auto">
          <a:xfrm>
            <a:off x="6099641" y="39029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5" name="Rectangle 69"/>
          <p:cNvSpPr>
            <a:spLocks noChangeArrowheads="1"/>
          </p:cNvSpPr>
          <p:nvPr/>
        </p:nvSpPr>
        <p:spPr bwMode="auto">
          <a:xfrm>
            <a:off x="6404441" y="39029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6" name="Rectangle 70"/>
          <p:cNvSpPr>
            <a:spLocks noChangeArrowheads="1"/>
          </p:cNvSpPr>
          <p:nvPr/>
        </p:nvSpPr>
        <p:spPr bwMode="auto">
          <a:xfrm>
            <a:off x="6709241" y="39029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87" name="Rectangle 90"/>
          <p:cNvSpPr>
            <a:spLocks noChangeArrowheads="1"/>
          </p:cNvSpPr>
          <p:nvPr/>
        </p:nvSpPr>
        <p:spPr bwMode="auto">
          <a:xfrm>
            <a:off x="5794841" y="4817325"/>
            <a:ext cx="304800" cy="304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4572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9144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1371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18288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Array-Based Vector</a:t>
            </a:r>
            <a:br>
              <a:rPr lang="en-US" altLang="en-US" dirty="0" smtClean="0"/>
            </a:br>
            <a:r>
              <a:rPr lang="en-US" altLang="en-US" sz="2800" dirty="0" smtClean="0"/>
              <a:t>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2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dirty="0" smtClean="0"/>
                  <a:t>, we need to fill the hole left by the removed element by shifting backward the 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n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-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 r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-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dirty="0" smtClean="0"/>
                  <a:t> elements 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V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[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r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+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1], …, 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V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[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n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-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1]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dirty="0" smtClean="0"/>
                  <a:t>In the worst case (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r </a:t>
                </a:r>
                <a:r>
                  <a:rPr lang="en-US" altLang="en-US" dirty="0" smtClean="0">
                    <a:latin typeface="Symbol" panose="05050102010706020507" pitchFamily="18" charset="2"/>
                  </a:rPr>
                  <a:t>=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0</a:t>
                </a:r>
                <a:r>
                  <a:rPr lang="en-US" altLang="en-US" dirty="0" smtClean="0"/>
                  <a:t>), this takes 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O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b="1" i="1" dirty="0" smtClean="0">
                    <a:latin typeface="Times New Roman" panose="02020603050405020304" pitchFamily="18" charset="0"/>
                  </a:rPr>
                  <a:t>n</a:t>
                </a:r>
                <a:r>
                  <a:rPr lang="en-US" altLang="en-US" dirty="0" smtClean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dirty="0" smtClean="0"/>
                  <a:t> time</a:t>
                </a:r>
              </a:p>
            </p:txBody>
          </p:sp>
        </mc:Choice>
        <mc:Fallback xmlns="">
          <p:sp>
            <p:nvSpPr>
              <p:cNvPr id="34822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4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23" name="Group 80"/>
          <p:cNvGrpSpPr>
            <a:grpSpLocks/>
          </p:cNvGrpSpPr>
          <p:nvPr/>
        </p:nvGrpSpPr>
        <p:grpSpPr bwMode="auto">
          <a:xfrm>
            <a:off x="3181815" y="5657387"/>
            <a:ext cx="5638800" cy="704850"/>
            <a:chOff x="1248" y="2256"/>
            <a:chExt cx="3552" cy="444"/>
          </a:xfrm>
        </p:grpSpPr>
        <p:sp>
          <p:nvSpPr>
            <p:cNvPr id="34877" name="Rectangle 4"/>
            <p:cNvSpPr>
              <a:spLocks noChangeArrowheads="1"/>
            </p:cNvSpPr>
            <p:nvPr/>
          </p:nvSpPr>
          <p:spPr bwMode="auto">
            <a:xfrm>
              <a:off x="1248" y="2256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878" name="Rectangle 5"/>
            <p:cNvSpPr>
              <a:spLocks noChangeArrowheads="1"/>
            </p:cNvSpPr>
            <p:nvPr/>
          </p:nvSpPr>
          <p:spPr bwMode="auto">
            <a:xfrm>
              <a:off x="1584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79" name="Rectangle 6"/>
            <p:cNvSpPr>
              <a:spLocks noChangeArrowheads="1"/>
            </p:cNvSpPr>
            <p:nvPr/>
          </p:nvSpPr>
          <p:spPr bwMode="auto">
            <a:xfrm>
              <a:off x="1776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80" name="Rectangle 7"/>
            <p:cNvSpPr>
              <a:spLocks noChangeArrowheads="1"/>
            </p:cNvSpPr>
            <p:nvPr/>
          </p:nvSpPr>
          <p:spPr bwMode="auto">
            <a:xfrm>
              <a:off x="1968" y="250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81" name="Rectangle 8"/>
            <p:cNvSpPr>
              <a:spLocks noChangeArrowheads="1"/>
            </p:cNvSpPr>
            <p:nvPr/>
          </p:nvSpPr>
          <p:spPr bwMode="auto">
            <a:xfrm>
              <a:off x="3648" y="2501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82" name="Rectangle 9"/>
            <p:cNvSpPr>
              <a:spLocks noChangeArrowheads="1"/>
            </p:cNvSpPr>
            <p:nvPr/>
          </p:nvSpPr>
          <p:spPr bwMode="auto">
            <a:xfrm>
              <a:off x="153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883" name="Rectangle 10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4" name="Rectangle 11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5" name="Rectangle 12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6" name="Rectangle 13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7" name="Rectangle 14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88" name="Rectangle 15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889" name="Rectangle 16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0" name="Rectangle 17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1" name="Rectangle 18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2" name="Rectangle 19"/>
            <p:cNvSpPr>
              <a:spLocks noChangeArrowheads="1"/>
            </p:cNvSpPr>
            <p:nvPr/>
          </p:nvSpPr>
          <p:spPr bwMode="auto">
            <a:xfrm>
              <a:off x="3456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3" name="Rectangle 20"/>
            <p:cNvSpPr>
              <a:spLocks noChangeArrowheads="1"/>
            </p:cNvSpPr>
            <p:nvPr/>
          </p:nvSpPr>
          <p:spPr bwMode="auto">
            <a:xfrm>
              <a:off x="364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4" name="Rectangle 21"/>
            <p:cNvSpPr>
              <a:spLocks noChangeArrowheads="1"/>
            </p:cNvSpPr>
            <p:nvPr/>
          </p:nvSpPr>
          <p:spPr bwMode="auto">
            <a:xfrm>
              <a:off x="3840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5" name="Rectangle 22"/>
            <p:cNvSpPr>
              <a:spLocks noChangeArrowheads="1"/>
            </p:cNvSpPr>
            <p:nvPr/>
          </p:nvSpPr>
          <p:spPr bwMode="auto">
            <a:xfrm>
              <a:off x="4032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6" name="Rectangle 23"/>
            <p:cNvSpPr>
              <a:spLocks noChangeArrowheads="1"/>
            </p:cNvSpPr>
            <p:nvPr/>
          </p:nvSpPr>
          <p:spPr bwMode="auto">
            <a:xfrm>
              <a:off x="4224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7" name="Rectangle 24"/>
            <p:cNvSpPr>
              <a:spLocks noChangeArrowheads="1"/>
            </p:cNvSpPr>
            <p:nvPr/>
          </p:nvSpPr>
          <p:spPr bwMode="auto">
            <a:xfrm>
              <a:off x="4416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8" name="Rectangle 25"/>
            <p:cNvSpPr>
              <a:spLocks noChangeArrowheads="1"/>
            </p:cNvSpPr>
            <p:nvPr/>
          </p:nvSpPr>
          <p:spPr bwMode="auto">
            <a:xfrm>
              <a:off x="4608" y="2304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99" name="Rectangle 26"/>
            <p:cNvSpPr>
              <a:spLocks noChangeArrowheads="1"/>
            </p:cNvSpPr>
            <p:nvPr/>
          </p:nvSpPr>
          <p:spPr bwMode="auto">
            <a:xfrm>
              <a:off x="2688" y="2506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r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2697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2903" y="2304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4824" name="Group 78"/>
          <p:cNvGrpSpPr>
            <a:grpSpLocks/>
          </p:cNvGrpSpPr>
          <p:nvPr/>
        </p:nvGrpSpPr>
        <p:grpSpPr bwMode="auto">
          <a:xfrm>
            <a:off x="3181815" y="3828585"/>
            <a:ext cx="5638800" cy="704850"/>
            <a:chOff x="1248" y="3408"/>
            <a:chExt cx="3552" cy="444"/>
          </a:xfrm>
        </p:grpSpPr>
        <p:sp>
          <p:nvSpPr>
            <p:cNvPr id="34854" name="Rectangle 50"/>
            <p:cNvSpPr>
              <a:spLocks noChangeArrowheads="1"/>
            </p:cNvSpPr>
            <p:nvPr/>
          </p:nvSpPr>
          <p:spPr bwMode="auto">
            <a:xfrm>
              <a:off x="1248" y="3408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855" name="Rectangle 51"/>
            <p:cNvSpPr>
              <a:spLocks noChangeArrowheads="1"/>
            </p:cNvSpPr>
            <p:nvPr/>
          </p:nvSpPr>
          <p:spPr bwMode="auto">
            <a:xfrm>
              <a:off x="1584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56" name="Rectangle 52"/>
            <p:cNvSpPr>
              <a:spLocks noChangeArrowheads="1"/>
            </p:cNvSpPr>
            <p:nvPr/>
          </p:nvSpPr>
          <p:spPr bwMode="auto">
            <a:xfrm>
              <a:off x="1776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57" name="Rectangle 53"/>
            <p:cNvSpPr>
              <a:spLocks noChangeArrowheads="1"/>
            </p:cNvSpPr>
            <p:nvPr/>
          </p:nvSpPr>
          <p:spPr bwMode="auto">
            <a:xfrm>
              <a:off x="1968" y="365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58" name="Rectangle 54"/>
            <p:cNvSpPr>
              <a:spLocks noChangeArrowheads="1"/>
            </p:cNvSpPr>
            <p:nvPr/>
          </p:nvSpPr>
          <p:spPr bwMode="auto">
            <a:xfrm>
              <a:off x="3856" y="3653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59" name="Rectangle 55"/>
            <p:cNvSpPr>
              <a:spLocks noChangeArrowheads="1"/>
            </p:cNvSpPr>
            <p:nvPr/>
          </p:nvSpPr>
          <p:spPr bwMode="auto">
            <a:xfrm>
              <a:off x="1536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860" name="Rectangle 56"/>
            <p:cNvSpPr>
              <a:spLocks noChangeArrowheads="1"/>
            </p:cNvSpPr>
            <p:nvPr/>
          </p:nvSpPr>
          <p:spPr bwMode="auto">
            <a:xfrm>
              <a:off x="1728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1" name="Rectangle 57"/>
            <p:cNvSpPr>
              <a:spLocks noChangeArrowheads="1"/>
            </p:cNvSpPr>
            <p:nvPr/>
          </p:nvSpPr>
          <p:spPr bwMode="auto">
            <a:xfrm>
              <a:off x="1920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2" name="Rectangle 58"/>
            <p:cNvSpPr>
              <a:spLocks noChangeArrowheads="1"/>
            </p:cNvSpPr>
            <p:nvPr/>
          </p:nvSpPr>
          <p:spPr bwMode="auto">
            <a:xfrm>
              <a:off x="2112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3" name="Rectangle 59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4" name="Rectangle 60"/>
            <p:cNvSpPr>
              <a:spLocks noChangeArrowheads="1"/>
            </p:cNvSpPr>
            <p:nvPr/>
          </p:nvSpPr>
          <p:spPr bwMode="auto">
            <a:xfrm>
              <a:off x="2496" y="3456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5" name="Rectangle 61"/>
            <p:cNvSpPr>
              <a:spLocks noChangeArrowheads="1"/>
            </p:cNvSpPr>
            <p:nvPr/>
          </p:nvSpPr>
          <p:spPr bwMode="auto">
            <a:xfrm>
              <a:off x="2688" y="3456"/>
              <a:ext cx="192" cy="19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b="1" i="1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endPara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66" name="Rectangle 62"/>
            <p:cNvSpPr>
              <a:spLocks noChangeArrowheads="1"/>
            </p:cNvSpPr>
            <p:nvPr/>
          </p:nvSpPr>
          <p:spPr bwMode="auto">
            <a:xfrm>
              <a:off x="2880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7" name="Rectangle 63"/>
            <p:cNvSpPr>
              <a:spLocks noChangeArrowheads="1"/>
            </p:cNvSpPr>
            <p:nvPr/>
          </p:nvSpPr>
          <p:spPr bwMode="auto">
            <a:xfrm>
              <a:off x="3072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8" name="Rectangle 64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69" name="Rectangle 65"/>
            <p:cNvSpPr>
              <a:spLocks noChangeArrowheads="1"/>
            </p:cNvSpPr>
            <p:nvPr/>
          </p:nvSpPr>
          <p:spPr bwMode="auto">
            <a:xfrm>
              <a:off x="3456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0" name="Rectangle 66"/>
            <p:cNvSpPr>
              <a:spLocks noChangeArrowheads="1"/>
            </p:cNvSpPr>
            <p:nvPr/>
          </p:nvSpPr>
          <p:spPr bwMode="auto">
            <a:xfrm>
              <a:off x="3648" y="3456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1" name="Rectangle 67"/>
            <p:cNvSpPr>
              <a:spLocks noChangeArrowheads="1"/>
            </p:cNvSpPr>
            <p:nvPr/>
          </p:nvSpPr>
          <p:spPr bwMode="auto">
            <a:xfrm>
              <a:off x="3840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2" name="Rectangle 68"/>
            <p:cNvSpPr>
              <a:spLocks noChangeArrowheads="1"/>
            </p:cNvSpPr>
            <p:nvPr/>
          </p:nvSpPr>
          <p:spPr bwMode="auto">
            <a:xfrm>
              <a:off x="4032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3" name="Rectangle 69"/>
            <p:cNvSpPr>
              <a:spLocks noChangeArrowheads="1"/>
            </p:cNvSpPr>
            <p:nvPr/>
          </p:nvSpPr>
          <p:spPr bwMode="auto">
            <a:xfrm>
              <a:off x="4224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4" name="Rectangle 70"/>
            <p:cNvSpPr>
              <a:spLocks noChangeArrowheads="1"/>
            </p:cNvSpPr>
            <p:nvPr/>
          </p:nvSpPr>
          <p:spPr bwMode="auto">
            <a:xfrm>
              <a:off x="4416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5" name="Rectangle 71"/>
            <p:cNvSpPr>
              <a:spLocks noChangeArrowheads="1"/>
            </p:cNvSpPr>
            <p:nvPr/>
          </p:nvSpPr>
          <p:spPr bwMode="auto">
            <a:xfrm>
              <a:off x="4608" y="3456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76" name="Rectangle 72"/>
            <p:cNvSpPr>
              <a:spLocks noChangeArrowheads="1"/>
            </p:cNvSpPr>
            <p:nvPr/>
          </p:nvSpPr>
          <p:spPr bwMode="auto">
            <a:xfrm>
              <a:off x="2688" y="3658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825" name="Group 79"/>
          <p:cNvGrpSpPr>
            <a:grpSpLocks/>
          </p:cNvGrpSpPr>
          <p:nvPr/>
        </p:nvGrpSpPr>
        <p:grpSpPr bwMode="auto">
          <a:xfrm>
            <a:off x="3181815" y="4742986"/>
            <a:ext cx="5638800" cy="704850"/>
            <a:chOff x="1248" y="2832"/>
            <a:chExt cx="3552" cy="444"/>
          </a:xfrm>
        </p:grpSpPr>
        <p:sp>
          <p:nvSpPr>
            <p:cNvPr id="34826" name="Rectangle 27"/>
            <p:cNvSpPr>
              <a:spLocks noChangeArrowheads="1"/>
            </p:cNvSpPr>
            <p:nvPr/>
          </p:nvSpPr>
          <p:spPr bwMode="auto">
            <a:xfrm>
              <a:off x="1248" y="2832"/>
              <a:ext cx="18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V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827" name="Rectangle 28"/>
            <p:cNvSpPr>
              <a:spLocks noChangeArrowheads="1"/>
            </p:cNvSpPr>
            <p:nvPr/>
          </p:nvSpPr>
          <p:spPr bwMode="auto">
            <a:xfrm>
              <a:off x="1584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0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28" name="Rectangle 29"/>
            <p:cNvSpPr>
              <a:spLocks noChangeArrowheads="1"/>
            </p:cNvSpPr>
            <p:nvPr/>
          </p:nvSpPr>
          <p:spPr bwMode="auto">
            <a:xfrm>
              <a:off x="1776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29" name="Rectangle 30"/>
            <p:cNvSpPr>
              <a:spLocks noChangeArrowheads="1"/>
            </p:cNvSpPr>
            <p:nvPr/>
          </p:nvSpPr>
          <p:spPr bwMode="auto">
            <a:xfrm>
              <a:off x="1968" y="3077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r>
                <a:rPr lang="en-US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30" name="Rectangle 31"/>
            <p:cNvSpPr>
              <a:spLocks noChangeArrowheads="1"/>
            </p:cNvSpPr>
            <p:nvPr/>
          </p:nvSpPr>
          <p:spPr bwMode="auto">
            <a:xfrm>
              <a:off x="3846" y="3077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4831" name="Rectangle 32"/>
            <p:cNvSpPr>
              <a:spLocks noChangeArrowheads="1"/>
            </p:cNvSpPr>
            <p:nvPr/>
          </p:nvSpPr>
          <p:spPr bwMode="auto">
            <a:xfrm>
              <a:off x="1536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832" name="Rectangle 33"/>
            <p:cNvSpPr>
              <a:spLocks noChangeArrowheads="1"/>
            </p:cNvSpPr>
            <p:nvPr/>
          </p:nvSpPr>
          <p:spPr bwMode="auto">
            <a:xfrm>
              <a:off x="1728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3" name="Rectangle 34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4" name="Rectangle 3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5" name="Rectangle 36"/>
            <p:cNvSpPr>
              <a:spLocks noChangeArrowheads="1"/>
            </p:cNvSpPr>
            <p:nvPr/>
          </p:nvSpPr>
          <p:spPr bwMode="auto">
            <a:xfrm>
              <a:off x="2304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6" name="Rectangle 37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7" name="Rectangle 38"/>
            <p:cNvSpPr>
              <a:spLocks noChangeArrowheads="1"/>
            </p:cNvSpPr>
            <p:nvPr/>
          </p:nvSpPr>
          <p:spPr bwMode="auto">
            <a:xfrm>
              <a:off x="2688" y="2880"/>
              <a:ext cx="192" cy="192"/>
            </a:xfrm>
            <a:prstGeom prst="rect">
              <a:avLst/>
            </a:prstGeom>
            <a:solidFill>
              <a:schemeClr val="accent3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4838" name="Rectangle 39"/>
            <p:cNvSpPr>
              <a:spLocks noChangeArrowheads="1"/>
            </p:cNvSpPr>
            <p:nvPr/>
          </p:nvSpPr>
          <p:spPr bwMode="auto">
            <a:xfrm>
              <a:off x="2880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39" name="Rectangle 40"/>
            <p:cNvSpPr>
              <a:spLocks noChangeArrowheads="1"/>
            </p:cNvSpPr>
            <p:nvPr/>
          </p:nvSpPr>
          <p:spPr bwMode="auto">
            <a:xfrm>
              <a:off x="3072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0" name="Rectangle 41"/>
            <p:cNvSpPr>
              <a:spLocks noChangeArrowheads="1"/>
            </p:cNvSpPr>
            <p:nvPr/>
          </p:nvSpPr>
          <p:spPr bwMode="auto">
            <a:xfrm>
              <a:off x="3264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1" name="Rectangle 42"/>
            <p:cNvSpPr>
              <a:spLocks noChangeArrowheads="1"/>
            </p:cNvSpPr>
            <p:nvPr/>
          </p:nvSpPr>
          <p:spPr bwMode="auto">
            <a:xfrm>
              <a:off x="3456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2" name="Rectangle 43"/>
            <p:cNvSpPr>
              <a:spLocks noChangeArrowheads="1"/>
            </p:cNvSpPr>
            <p:nvPr/>
          </p:nvSpPr>
          <p:spPr bwMode="auto">
            <a:xfrm>
              <a:off x="3648" y="2880"/>
              <a:ext cx="192" cy="19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3" name="Rectangle 44"/>
            <p:cNvSpPr>
              <a:spLocks noChangeArrowheads="1"/>
            </p:cNvSpPr>
            <p:nvPr/>
          </p:nvSpPr>
          <p:spPr bwMode="auto">
            <a:xfrm>
              <a:off x="3840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4" name="Rectangle 45"/>
            <p:cNvSpPr>
              <a:spLocks noChangeArrowheads="1"/>
            </p:cNvSpPr>
            <p:nvPr/>
          </p:nvSpPr>
          <p:spPr bwMode="auto">
            <a:xfrm>
              <a:off x="4032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5" name="Rectangle 46"/>
            <p:cNvSpPr>
              <a:spLocks noChangeArrowheads="1"/>
            </p:cNvSpPr>
            <p:nvPr/>
          </p:nvSpPr>
          <p:spPr bwMode="auto">
            <a:xfrm>
              <a:off x="4224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6" name="Rectangle 47"/>
            <p:cNvSpPr>
              <a:spLocks noChangeArrowheads="1"/>
            </p:cNvSpPr>
            <p:nvPr/>
          </p:nvSpPr>
          <p:spPr bwMode="auto">
            <a:xfrm>
              <a:off x="4416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7" name="Rectangle 48"/>
            <p:cNvSpPr>
              <a:spLocks noChangeArrowheads="1"/>
            </p:cNvSpPr>
            <p:nvPr/>
          </p:nvSpPr>
          <p:spPr bwMode="auto">
            <a:xfrm>
              <a:off x="4608" y="2880"/>
              <a:ext cx="192" cy="19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48" name="Rectangle 49"/>
            <p:cNvSpPr>
              <a:spLocks noChangeArrowheads="1"/>
            </p:cNvSpPr>
            <p:nvPr/>
          </p:nvSpPr>
          <p:spPr bwMode="auto">
            <a:xfrm>
              <a:off x="2688" y="3082"/>
              <a:ext cx="17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i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4849" name="AutoShape 73"/>
            <p:cNvCxnSpPr>
              <a:cxnSpLocks noChangeShapeType="1"/>
              <a:stCxn id="34837" idx="0"/>
              <a:endCxn id="34838" idx="0"/>
            </p:cNvCxnSpPr>
            <p:nvPr/>
          </p:nvCxnSpPr>
          <p:spPr bwMode="auto">
            <a:xfrm rot="5400000" flipV="1">
              <a:off x="2879" y="2773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50" name="AutoShape 74"/>
            <p:cNvCxnSpPr>
              <a:cxnSpLocks noChangeShapeType="1"/>
            </p:cNvCxnSpPr>
            <p:nvPr/>
          </p:nvCxnSpPr>
          <p:spPr bwMode="auto">
            <a:xfrm rot="5400000" flipV="1">
              <a:off x="3071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51" name="AutoShape 75"/>
            <p:cNvCxnSpPr>
              <a:cxnSpLocks noChangeShapeType="1"/>
            </p:cNvCxnSpPr>
            <p:nvPr/>
          </p:nvCxnSpPr>
          <p:spPr bwMode="auto">
            <a:xfrm rot="5400000" flipV="1">
              <a:off x="3263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52" name="AutoShape 76"/>
            <p:cNvCxnSpPr>
              <a:cxnSpLocks noChangeShapeType="1"/>
            </p:cNvCxnSpPr>
            <p:nvPr/>
          </p:nvCxnSpPr>
          <p:spPr bwMode="auto">
            <a:xfrm rot="5400000" flipV="1">
              <a:off x="3455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53" name="AutoShape 77"/>
            <p:cNvCxnSpPr>
              <a:cxnSpLocks noChangeShapeType="1"/>
            </p:cNvCxnSpPr>
            <p:nvPr/>
          </p:nvCxnSpPr>
          <p:spPr bwMode="auto">
            <a:xfrm rot="5400000" flipV="1">
              <a:off x="3647" y="2785"/>
              <a:ext cx="1" cy="192"/>
            </a:xfrm>
            <a:prstGeom prst="curvedConnector3">
              <a:avLst>
                <a:gd name="adj1" fmla="val -1320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1193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6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800" dirty="0" smtClean="0"/>
                  <a:t>In the array based implementation of a Vector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 space used by the data structure is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4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at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,</a:t>
                </a:r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set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run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altLang="en-US" sz="2400" dirty="0"/>
                  <a:t> time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 run </a:t>
                </a:r>
                <a:r>
                  <a:rPr lang="en-US" alt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400" dirty="0"/>
                  <a:t>time</a:t>
                </a:r>
              </a:p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800" dirty="0" smtClean="0"/>
                  <a:t>In </a:t>
                </a:r>
                <a:r>
                  <a:rPr lang="en-US" altLang="en-US" sz="2800" dirty="0"/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, when </a:t>
                </a:r>
                <a:r>
                  <a:rPr lang="en-US" altLang="en-US" sz="2800" dirty="0"/>
                  <a:t>the array is full, instead of throwing an exception, we can replace the array with a larger one</a:t>
                </a:r>
              </a:p>
            </p:txBody>
          </p:sp>
        </mc:Choice>
        <mc:Fallback xmlns="">
          <p:sp>
            <p:nvSpPr>
              <p:cNvPr id="35846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4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Exercise: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0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  <a:buClr>
                    <a:schemeClr val="tx1"/>
                  </a:buClr>
                </a:pPr>
                <a:r>
                  <a:rPr lang="en-US" altLang="en-US" sz="2800" dirty="0" smtClean="0"/>
                  <a:t>Implement the </a:t>
                </a:r>
                <a:r>
                  <a:rPr lang="en-US" altLang="en-US" sz="2800" dirty="0" err="1"/>
                  <a:t>Deque</a:t>
                </a:r>
                <a:r>
                  <a:rPr lang="en-US" altLang="en-US" sz="2800" dirty="0"/>
                  <a:t> ADT using Vector functions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 err="1"/>
                  <a:t>Deque</a:t>
                </a:r>
                <a:r>
                  <a:rPr lang="en-US" altLang="en-US" sz="2400" dirty="0"/>
                  <a:t> functions: 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front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back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insertFront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insertBack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eraseFront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eraseBack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sz="2200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Vector </a:t>
                </a:r>
                <a:r>
                  <a:rPr lang="en-US" altLang="en-US" sz="2400" dirty="0"/>
                  <a:t>functions: </a:t>
                </a:r>
              </a:p>
              <a:p>
                <a:pPr lvl="2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at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set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insert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erase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altLang="en-US" sz="22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dirty="0" smtClean="0">
                        <a:latin typeface="Cambria Math" panose="02040503050406030204" pitchFamily="18" charset="0"/>
                      </a:rPr>
                      <m:t>empty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36870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00" t="-5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2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SCE 2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1200</TotalTime>
  <Words>1085</Words>
  <Application>Microsoft Office PowerPoint</Application>
  <PresentationFormat>Widescreen</PresentationFormat>
  <Paragraphs>252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ＭＳ Ｐゴシック</vt:lpstr>
      <vt:lpstr>Symbol</vt:lpstr>
      <vt:lpstr>Tahoma</vt:lpstr>
      <vt:lpstr>Times New Roman</vt:lpstr>
      <vt:lpstr>Trebuchet MS</vt:lpstr>
      <vt:lpstr>Tw Cen MT</vt:lpstr>
      <vt:lpstr>Circuit</vt:lpstr>
      <vt:lpstr>Clip</vt:lpstr>
      <vt:lpstr>Ch 6. Vectors, Lists, and Sequences</vt:lpstr>
      <vt:lpstr>Vectors</vt:lpstr>
      <vt:lpstr>Applications of Vectors</vt:lpstr>
      <vt:lpstr>Vector ADT</vt:lpstr>
      <vt:lpstr>Array-based Vector Storage</vt:lpstr>
      <vt:lpstr>Array-based Vector Insertion</vt:lpstr>
      <vt:lpstr>Array-Based Vector Deletion</vt:lpstr>
      <vt:lpstr>Performance</vt:lpstr>
      <vt:lpstr>Exercise:</vt:lpstr>
      <vt:lpstr>Exercise Solution:</vt:lpstr>
      <vt:lpstr>Vector Summary</vt:lpstr>
      <vt:lpstr>Iterators and Positions</vt:lpstr>
      <vt:lpstr>Lists and Sequences</vt:lpstr>
      <vt:lpstr>List ADT</vt:lpstr>
      <vt:lpstr>insert(p, e)</vt:lpstr>
      <vt:lpstr>erase(p)</vt:lpstr>
      <vt:lpstr>Performance</vt:lpstr>
      <vt:lpstr>List Summary</vt:lpstr>
      <vt:lpstr>Sequence ADT</vt:lpstr>
      <vt:lpstr>Applications of Sequences</vt:lpstr>
      <vt:lpstr>Array-based Implementation</vt:lpstr>
      <vt:lpstr>Sequence Implementations</vt:lpstr>
      <vt:lpstr>Interview Question 1</vt:lpstr>
      <vt:lpstr>Interview Question 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CSCE 221 - Lab</dc:title>
  <dc:creator>Jory Denny</dc:creator>
  <cp:lastModifiedBy>Jory Denny</cp:lastModifiedBy>
  <cp:revision>148</cp:revision>
  <dcterms:created xsi:type="dcterms:W3CDTF">2015-08-27T15:17:35Z</dcterms:created>
  <dcterms:modified xsi:type="dcterms:W3CDTF">2015-11-02T20:36:02Z</dcterms:modified>
</cp:coreProperties>
</file>